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93" r:id="rId5"/>
  </p:sldMasterIdLst>
  <p:notesMasterIdLst>
    <p:notesMasterId r:id="rId41"/>
  </p:notesMasterIdLst>
  <p:handoutMasterIdLst>
    <p:handoutMasterId r:id="rId42"/>
  </p:handoutMasterIdLst>
  <p:sldIdLst>
    <p:sldId id="257" r:id="rId6"/>
    <p:sldId id="455" r:id="rId7"/>
    <p:sldId id="456" r:id="rId8"/>
    <p:sldId id="461" r:id="rId9"/>
    <p:sldId id="458" r:id="rId10"/>
    <p:sldId id="459" r:id="rId11"/>
    <p:sldId id="463" r:id="rId12"/>
    <p:sldId id="464" r:id="rId13"/>
    <p:sldId id="460" r:id="rId14"/>
    <p:sldId id="462" r:id="rId15"/>
    <p:sldId id="457" r:id="rId16"/>
    <p:sldId id="302" r:id="rId17"/>
    <p:sldId id="368" r:id="rId18"/>
    <p:sldId id="405" r:id="rId19"/>
    <p:sldId id="392" r:id="rId20"/>
    <p:sldId id="393" r:id="rId21"/>
    <p:sldId id="375" r:id="rId22"/>
    <p:sldId id="376" r:id="rId23"/>
    <p:sldId id="408" r:id="rId24"/>
    <p:sldId id="377" r:id="rId25"/>
    <p:sldId id="379" r:id="rId26"/>
    <p:sldId id="378" r:id="rId27"/>
    <p:sldId id="380" r:id="rId28"/>
    <p:sldId id="388" r:id="rId29"/>
    <p:sldId id="409" r:id="rId30"/>
    <p:sldId id="391" r:id="rId31"/>
    <p:sldId id="394" r:id="rId32"/>
    <p:sldId id="386" r:id="rId33"/>
    <p:sldId id="410" r:id="rId34"/>
    <p:sldId id="404" r:id="rId35"/>
    <p:sldId id="395" r:id="rId36"/>
    <p:sldId id="396" r:id="rId37"/>
    <p:sldId id="397" r:id="rId38"/>
    <p:sldId id="398" r:id="rId39"/>
    <p:sldId id="465"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40D0019A-82C4-4301-A9E4-EC454BCAD417}">
          <p14:sldIdLst>
            <p14:sldId id="257"/>
            <p14:sldId id="455"/>
            <p14:sldId id="456"/>
            <p14:sldId id="461"/>
            <p14:sldId id="458"/>
            <p14:sldId id="459"/>
            <p14:sldId id="463"/>
            <p14:sldId id="464"/>
            <p14:sldId id="460"/>
            <p14:sldId id="462"/>
            <p14:sldId id="457"/>
            <p14:sldId id="302"/>
            <p14:sldId id="368"/>
            <p14:sldId id="405"/>
            <p14:sldId id="392"/>
            <p14:sldId id="393"/>
            <p14:sldId id="375"/>
            <p14:sldId id="376"/>
            <p14:sldId id="408"/>
            <p14:sldId id="377"/>
            <p14:sldId id="379"/>
            <p14:sldId id="378"/>
            <p14:sldId id="380"/>
            <p14:sldId id="388"/>
            <p14:sldId id="409"/>
            <p14:sldId id="391"/>
            <p14:sldId id="394"/>
            <p14:sldId id="386"/>
            <p14:sldId id="410"/>
            <p14:sldId id="404"/>
            <p14:sldId id="395"/>
            <p14:sldId id="396"/>
            <p14:sldId id="397"/>
            <p14:sldId id="398"/>
            <p14:sldId id="465"/>
          </p14:sldIdLst>
        </p14:section>
      </p14:sectionLst>
    </p:ext>
    <p:ext uri="{EFAFB233-063F-42B5-8137-9DF3F51BA10A}">
      <p15:sldGuideLst xmlns:p15="http://schemas.microsoft.com/office/powerpoint/2012/main">
        <p15:guide id="1" orient="horz" pos="2064">
          <p15:clr>
            <a:srgbClr val="A4A3A4"/>
          </p15:clr>
        </p15:guide>
        <p15:guide id="2" pos="2883">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ontran, Kelly (CMS/CM)" initials="VK(" lastIdx="1" clrIdx="0">
    <p:extLst>
      <p:ext uri="{19B8F6BF-5375-455C-9EA6-DF929625EA0E}">
        <p15:presenceInfo xmlns:p15="http://schemas.microsoft.com/office/powerpoint/2012/main" userId="S-1-5-21-4095628063-3556742122-3606576086-9159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4A9C"/>
    <a:srgbClr val="FFD004"/>
    <a:srgbClr val="EDD60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6" autoAdjust="0"/>
    <p:restoredTop sz="95921" autoAdjust="0"/>
  </p:normalViewPr>
  <p:slideViewPr>
    <p:cSldViewPr snapToGrid="0">
      <p:cViewPr varScale="1">
        <p:scale>
          <a:sx n="68" d="100"/>
          <a:sy n="68" d="100"/>
        </p:scale>
        <p:origin x="1108" y="48"/>
      </p:cViewPr>
      <p:guideLst>
        <p:guide orient="horz" pos="2064"/>
        <p:guide pos="288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2574"/>
    </p:cViewPr>
  </p:sorterViewPr>
  <p:notesViewPr>
    <p:cSldViewPr snapToGrid="0">
      <p:cViewPr varScale="1">
        <p:scale>
          <a:sx n="87" d="100"/>
          <a:sy n="87" d="100"/>
        </p:scale>
        <p:origin x="3840"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3" Type="http://schemas.openxmlformats.org/officeDocument/2006/relationships/commentAuthors" Target="commentAuthors.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44599737532809E-2"/>
          <c:y val="6.5585875984252001E-2"/>
          <c:w val="0.72019110892388505"/>
          <c:h val="0.82534645669291395"/>
        </c:manualLayout>
      </c:layout>
      <c:barChart>
        <c:barDir val="col"/>
        <c:grouping val="clustered"/>
        <c:varyColors val="0"/>
        <c:ser>
          <c:idx val="0"/>
          <c:order val="0"/>
          <c:tx>
            <c:strRef>
              <c:f>Sheet1!$B$1</c:f>
              <c:strCache>
                <c:ptCount val="1"/>
                <c:pt idx="0">
                  <c:v>Series 1</c:v>
                </c:pt>
              </c:strCache>
            </c:strRef>
          </c:tx>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DB52-46D3-9501-7A534EC86E56}"/>
            </c:ext>
          </c:extLst>
        </c:ser>
        <c:ser>
          <c:idx val="1"/>
          <c:order val="1"/>
          <c:tx>
            <c:strRef>
              <c:f>Sheet1!$C$1</c:f>
              <c:strCache>
                <c:ptCount val="1"/>
                <c:pt idx="0">
                  <c:v>Series 2</c:v>
                </c:pt>
              </c:strCache>
            </c:strRef>
          </c:tx>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DB52-46D3-9501-7A534EC86E56}"/>
            </c:ext>
          </c:extLst>
        </c:ser>
        <c:ser>
          <c:idx val="2"/>
          <c:order val="2"/>
          <c:tx>
            <c:strRef>
              <c:f>Sheet1!$D$1</c:f>
              <c:strCache>
                <c:ptCount val="1"/>
                <c:pt idx="0">
                  <c:v>Series 3</c:v>
                </c:pt>
              </c:strCache>
            </c:strRef>
          </c:tx>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DB52-46D3-9501-7A534EC86E56}"/>
            </c:ext>
          </c:extLst>
        </c:ser>
        <c:dLbls>
          <c:showLegendKey val="0"/>
          <c:showVal val="0"/>
          <c:showCatName val="0"/>
          <c:showSerName val="0"/>
          <c:showPercent val="0"/>
          <c:showBubbleSize val="0"/>
        </c:dLbls>
        <c:gapWidth val="150"/>
        <c:axId val="-2121220968"/>
        <c:axId val="-2121217992"/>
      </c:barChart>
      <c:catAx>
        <c:axId val="-2121220968"/>
        <c:scaling>
          <c:orientation val="minMax"/>
        </c:scaling>
        <c:delete val="0"/>
        <c:axPos val="b"/>
        <c:numFmt formatCode="General" sourceLinked="0"/>
        <c:majorTickMark val="out"/>
        <c:minorTickMark val="none"/>
        <c:tickLblPos val="nextTo"/>
        <c:crossAx val="-2121217992"/>
        <c:crosses val="autoZero"/>
        <c:auto val="1"/>
        <c:lblAlgn val="ctr"/>
        <c:lblOffset val="100"/>
        <c:noMultiLvlLbl val="0"/>
      </c:catAx>
      <c:valAx>
        <c:axId val="-2121217992"/>
        <c:scaling>
          <c:orientation val="minMax"/>
        </c:scaling>
        <c:delete val="0"/>
        <c:axPos val="l"/>
        <c:majorGridlines/>
        <c:numFmt formatCode="General" sourceLinked="1"/>
        <c:majorTickMark val="out"/>
        <c:minorTickMark val="none"/>
        <c:tickLblPos val="nextTo"/>
        <c:crossAx val="-2121220968"/>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977C60-C9CE-4B5D-A794-D7BAFF626E00}" type="doc">
      <dgm:prSet loTypeId="urn:microsoft.com/office/officeart/2005/8/layout/hList7#1" loCatId="list" qsTypeId="urn:microsoft.com/office/officeart/2005/8/quickstyle/simple1" qsCatId="simple" csTypeId="urn:microsoft.com/office/officeart/2005/8/colors/accent1_2" csCatId="accent1" phldr="0"/>
      <dgm:spPr/>
    </dgm:pt>
    <dgm:pt modelId="{982A9893-AF29-44BF-9EE1-825C96CCCB84}">
      <dgm:prSet phldrT="[Text]" phldr="1"/>
      <dgm:spPr/>
      <dgm:t>
        <a:bodyPr/>
        <a:lstStyle/>
        <a:p>
          <a:endParaRPr lang="en-US" dirty="0"/>
        </a:p>
      </dgm:t>
    </dgm:pt>
    <dgm:pt modelId="{218B9BB6-ED6A-4AE6-AE96-F46EB8019E39}" type="parTrans" cxnId="{6CD0867F-E7D9-4D6E-8421-3F112030556B}">
      <dgm:prSet/>
      <dgm:spPr/>
      <dgm:t>
        <a:bodyPr/>
        <a:lstStyle/>
        <a:p>
          <a:endParaRPr lang="en-US"/>
        </a:p>
      </dgm:t>
    </dgm:pt>
    <dgm:pt modelId="{743629A4-0FAF-4D8C-AD37-606688062970}" type="sibTrans" cxnId="{6CD0867F-E7D9-4D6E-8421-3F112030556B}">
      <dgm:prSet/>
      <dgm:spPr/>
      <dgm:t>
        <a:bodyPr/>
        <a:lstStyle/>
        <a:p>
          <a:endParaRPr lang="en-US"/>
        </a:p>
      </dgm:t>
    </dgm:pt>
    <dgm:pt modelId="{4100DFDA-6187-4CAB-98EC-F1FCD515AD00}">
      <dgm:prSet phldrT="[Text]" phldr="1"/>
      <dgm:spPr/>
      <dgm:t>
        <a:bodyPr/>
        <a:lstStyle/>
        <a:p>
          <a:endParaRPr lang="en-US" dirty="0"/>
        </a:p>
      </dgm:t>
    </dgm:pt>
    <dgm:pt modelId="{00982176-5CFD-4A9D-B838-1841B248C78E}" type="parTrans" cxnId="{856E57D4-B6CE-4FCF-89EE-DC7E2426A457}">
      <dgm:prSet/>
      <dgm:spPr/>
      <dgm:t>
        <a:bodyPr/>
        <a:lstStyle/>
        <a:p>
          <a:endParaRPr lang="en-US"/>
        </a:p>
      </dgm:t>
    </dgm:pt>
    <dgm:pt modelId="{B1681C19-379C-4EE6-BB21-3F0D567FA05A}" type="sibTrans" cxnId="{856E57D4-B6CE-4FCF-89EE-DC7E2426A457}">
      <dgm:prSet/>
      <dgm:spPr/>
      <dgm:t>
        <a:bodyPr/>
        <a:lstStyle/>
        <a:p>
          <a:endParaRPr lang="en-US"/>
        </a:p>
      </dgm:t>
    </dgm:pt>
    <dgm:pt modelId="{29BCA6C7-AB94-4DDC-9002-88ECCECDD470}">
      <dgm:prSet phldrT="[Text]" phldr="1"/>
      <dgm:spPr/>
      <dgm:t>
        <a:bodyPr/>
        <a:lstStyle/>
        <a:p>
          <a:endParaRPr lang="en-US" dirty="0"/>
        </a:p>
      </dgm:t>
    </dgm:pt>
    <dgm:pt modelId="{708B6C34-6D74-4F56-A826-5CCC00AB734A}" type="parTrans" cxnId="{C2FB1B0A-9CF0-4C48-835C-E396B13158A6}">
      <dgm:prSet/>
      <dgm:spPr/>
      <dgm:t>
        <a:bodyPr/>
        <a:lstStyle/>
        <a:p>
          <a:endParaRPr lang="en-US"/>
        </a:p>
      </dgm:t>
    </dgm:pt>
    <dgm:pt modelId="{95208092-1108-42CA-8183-CAE2CBA67A17}" type="sibTrans" cxnId="{C2FB1B0A-9CF0-4C48-835C-E396B13158A6}">
      <dgm:prSet/>
      <dgm:spPr/>
      <dgm:t>
        <a:bodyPr/>
        <a:lstStyle/>
        <a:p>
          <a:endParaRPr lang="en-US"/>
        </a:p>
      </dgm:t>
    </dgm:pt>
    <dgm:pt modelId="{5259A90A-D943-4F44-B744-430CF8FFFA8D}" type="pres">
      <dgm:prSet presAssocID="{16977C60-C9CE-4B5D-A794-D7BAFF626E00}" presName="Name0" presStyleCnt="0">
        <dgm:presLayoutVars>
          <dgm:dir/>
          <dgm:resizeHandles val="exact"/>
        </dgm:presLayoutVars>
      </dgm:prSet>
      <dgm:spPr/>
    </dgm:pt>
    <dgm:pt modelId="{54CDFF4C-81B0-41BB-9998-7B4B129B3E28}" type="pres">
      <dgm:prSet presAssocID="{16977C60-C9CE-4B5D-A794-D7BAFF626E00}" presName="fgShape" presStyleLbl="fgShp" presStyleIdx="0" presStyleCnt="1"/>
      <dgm:spPr/>
    </dgm:pt>
    <dgm:pt modelId="{CE3A265A-0DB6-49CD-8425-46DFF56BDCDD}" type="pres">
      <dgm:prSet presAssocID="{16977C60-C9CE-4B5D-A794-D7BAFF626E00}" presName="linComp" presStyleCnt="0"/>
      <dgm:spPr/>
    </dgm:pt>
    <dgm:pt modelId="{D8C8F432-9D2A-423F-A480-E04ABC1348EA}" type="pres">
      <dgm:prSet presAssocID="{982A9893-AF29-44BF-9EE1-825C96CCCB84}" presName="compNode" presStyleCnt="0"/>
      <dgm:spPr/>
    </dgm:pt>
    <dgm:pt modelId="{14380E18-9A73-4693-AA09-9A5B938DE7BE}" type="pres">
      <dgm:prSet presAssocID="{982A9893-AF29-44BF-9EE1-825C96CCCB84}" presName="bkgdShape" presStyleLbl="node1" presStyleIdx="0" presStyleCnt="3"/>
      <dgm:spPr/>
    </dgm:pt>
    <dgm:pt modelId="{52792FB9-D706-44E9-8794-BA0A0D87EE97}" type="pres">
      <dgm:prSet presAssocID="{982A9893-AF29-44BF-9EE1-825C96CCCB84}" presName="nodeTx" presStyleLbl="node1" presStyleIdx="0" presStyleCnt="3">
        <dgm:presLayoutVars>
          <dgm:bulletEnabled val="1"/>
        </dgm:presLayoutVars>
      </dgm:prSet>
      <dgm:spPr/>
    </dgm:pt>
    <dgm:pt modelId="{7ED8C7D9-E7AA-49D5-B7CA-202B5E8212D9}" type="pres">
      <dgm:prSet presAssocID="{982A9893-AF29-44BF-9EE1-825C96CCCB84}" presName="invisiNode" presStyleLbl="node1" presStyleIdx="0" presStyleCnt="3"/>
      <dgm:spPr/>
    </dgm:pt>
    <dgm:pt modelId="{878BC7C1-2F4C-46EE-9F04-B02E8B8A9171}" type="pres">
      <dgm:prSet presAssocID="{982A9893-AF29-44BF-9EE1-825C96CCCB84}" presName="imagNode" presStyleLbl="fgImgPlace1" presStyleIdx="0" presStyleCnt="3"/>
      <dgm:spPr/>
    </dgm:pt>
    <dgm:pt modelId="{710D4F04-8E65-41C1-AE1A-EC820565D65D}" type="pres">
      <dgm:prSet presAssocID="{743629A4-0FAF-4D8C-AD37-606688062970}" presName="sibTrans" presStyleLbl="sibTrans2D1" presStyleIdx="0" presStyleCnt="0"/>
      <dgm:spPr/>
    </dgm:pt>
    <dgm:pt modelId="{5B0D38DC-7CF7-4C7E-91E7-940A04B4AF00}" type="pres">
      <dgm:prSet presAssocID="{4100DFDA-6187-4CAB-98EC-F1FCD515AD00}" presName="compNode" presStyleCnt="0"/>
      <dgm:spPr/>
    </dgm:pt>
    <dgm:pt modelId="{8DA777F8-8704-4AAB-9FA5-0F95BB444C08}" type="pres">
      <dgm:prSet presAssocID="{4100DFDA-6187-4CAB-98EC-F1FCD515AD00}" presName="bkgdShape" presStyleLbl="node1" presStyleIdx="1" presStyleCnt="3"/>
      <dgm:spPr/>
    </dgm:pt>
    <dgm:pt modelId="{AEC3DBBF-E3B5-48F9-B68F-834054216858}" type="pres">
      <dgm:prSet presAssocID="{4100DFDA-6187-4CAB-98EC-F1FCD515AD00}" presName="nodeTx" presStyleLbl="node1" presStyleIdx="1" presStyleCnt="3">
        <dgm:presLayoutVars>
          <dgm:bulletEnabled val="1"/>
        </dgm:presLayoutVars>
      </dgm:prSet>
      <dgm:spPr/>
    </dgm:pt>
    <dgm:pt modelId="{0CDE0D8A-336E-4555-9A78-8010E6148BF3}" type="pres">
      <dgm:prSet presAssocID="{4100DFDA-6187-4CAB-98EC-F1FCD515AD00}" presName="invisiNode" presStyleLbl="node1" presStyleIdx="1" presStyleCnt="3"/>
      <dgm:spPr/>
    </dgm:pt>
    <dgm:pt modelId="{CBF537D4-A545-4B6C-939F-63E432C9F5A6}" type="pres">
      <dgm:prSet presAssocID="{4100DFDA-6187-4CAB-98EC-F1FCD515AD00}" presName="imagNode" presStyleLbl="fgImgPlace1" presStyleIdx="1" presStyleCnt="3"/>
      <dgm:spPr/>
    </dgm:pt>
    <dgm:pt modelId="{AB92182A-DE47-4F5D-AAE9-9241E3443498}" type="pres">
      <dgm:prSet presAssocID="{B1681C19-379C-4EE6-BB21-3F0D567FA05A}" presName="sibTrans" presStyleLbl="sibTrans2D1" presStyleIdx="0" presStyleCnt="0"/>
      <dgm:spPr/>
    </dgm:pt>
    <dgm:pt modelId="{4570698D-C253-448B-B958-9248DE8E585F}" type="pres">
      <dgm:prSet presAssocID="{29BCA6C7-AB94-4DDC-9002-88ECCECDD470}" presName="compNode" presStyleCnt="0"/>
      <dgm:spPr/>
    </dgm:pt>
    <dgm:pt modelId="{DC57AA67-BB0C-436A-8311-CCADCB517509}" type="pres">
      <dgm:prSet presAssocID="{29BCA6C7-AB94-4DDC-9002-88ECCECDD470}" presName="bkgdShape" presStyleLbl="node1" presStyleIdx="2" presStyleCnt="3"/>
      <dgm:spPr/>
    </dgm:pt>
    <dgm:pt modelId="{A7079005-9C7D-4CC2-AF0F-671C3A00B010}" type="pres">
      <dgm:prSet presAssocID="{29BCA6C7-AB94-4DDC-9002-88ECCECDD470}" presName="nodeTx" presStyleLbl="node1" presStyleIdx="2" presStyleCnt="3">
        <dgm:presLayoutVars>
          <dgm:bulletEnabled val="1"/>
        </dgm:presLayoutVars>
      </dgm:prSet>
      <dgm:spPr/>
    </dgm:pt>
    <dgm:pt modelId="{B649FBB1-0B4B-4609-871C-FED7BF315C9F}" type="pres">
      <dgm:prSet presAssocID="{29BCA6C7-AB94-4DDC-9002-88ECCECDD470}" presName="invisiNode" presStyleLbl="node1" presStyleIdx="2" presStyleCnt="3"/>
      <dgm:spPr/>
    </dgm:pt>
    <dgm:pt modelId="{50205122-CAA7-4B2D-9630-970F04BD2C9B}" type="pres">
      <dgm:prSet presAssocID="{29BCA6C7-AB94-4DDC-9002-88ECCECDD470}" presName="imagNode" presStyleLbl="fgImgPlace1" presStyleIdx="2" presStyleCnt="3"/>
      <dgm:spPr/>
    </dgm:pt>
  </dgm:ptLst>
  <dgm:cxnLst>
    <dgm:cxn modelId="{C2FB1B0A-9CF0-4C48-835C-E396B13158A6}" srcId="{16977C60-C9CE-4B5D-A794-D7BAFF626E00}" destId="{29BCA6C7-AB94-4DDC-9002-88ECCECDD470}" srcOrd="2" destOrd="0" parTransId="{708B6C34-6D74-4F56-A826-5CCC00AB734A}" sibTransId="{95208092-1108-42CA-8183-CAE2CBA67A17}"/>
    <dgm:cxn modelId="{20E49815-A436-8544-8063-DD2CCCDAA3E8}" type="presOf" srcId="{29BCA6C7-AB94-4DDC-9002-88ECCECDD470}" destId="{DC57AA67-BB0C-436A-8311-CCADCB517509}" srcOrd="0" destOrd="0" presId="urn:microsoft.com/office/officeart/2005/8/layout/hList7#1"/>
    <dgm:cxn modelId="{46A6F015-B8E5-CC45-ADA7-8F092F51A5A4}" type="presOf" srcId="{4100DFDA-6187-4CAB-98EC-F1FCD515AD00}" destId="{AEC3DBBF-E3B5-48F9-B68F-834054216858}" srcOrd="1" destOrd="0" presId="urn:microsoft.com/office/officeart/2005/8/layout/hList7#1"/>
    <dgm:cxn modelId="{E3E72832-4CCE-7B4A-BEB2-3D42D10B719D}" type="presOf" srcId="{29BCA6C7-AB94-4DDC-9002-88ECCECDD470}" destId="{A7079005-9C7D-4CC2-AF0F-671C3A00B010}" srcOrd="1" destOrd="0" presId="urn:microsoft.com/office/officeart/2005/8/layout/hList7#1"/>
    <dgm:cxn modelId="{11E43159-94C9-F141-865B-EA50FECCD399}" type="presOf" srcId="{B1681C19-379C-4EE6-BB21-3F0D567FA05A}" destId="{AB92182A-DE47-4F5D-AAE9-9241E3443498}" srcOrd="0" destOrd="0" presId="urn:microsoft.com/office/officeart/2005/8/layout/hList7#1"/>
    <dgm:cxn modelId="{C832DF5A-3E3D-334E-87E9-F224EFF2BA8D}" type="presOf" srcId="{743629A4-0FAF-4D8C-AD37-606688062970}" destId="{710D4F04-8E65-41C1-AE1A-EC820565D65D}" srcOrd="0" destOrd="0" presId="urn:microsoft.com/office/officeart/2005/8/layout/hList7#1"/>
    <dgm:cxn modelId="{730B117D-673C-D141-80E1-4C2835A20DBC}" type="presOf" srcId="{16977C60-C9CE-4B5D-A794-D7BAFF626E00}" destId="{5259A90A-D943-4F44-B744-430CF8FFFA8D}" srcOrd="0" destOrd="0" presId="urn:microsoft.com/office/officeart/2005/8/layout/hList7#1"/>
    <dgm:cxn modelId="{6CD0867F-E7D9-4D6E-8421-3F112030556B}" srcId="{16977C60-C9CE-4B5D-A794-D7BAFF626E00}" destId="{982A9893-AF29-44BF-9EE1-825C96CCCB84}" srcOrd="0" destOrd="0" parTransId="{218B9BB6-ED6A-4AE6-AE96-F46EB8019E39}" sibTransId="{743629A4-0FAF-4D8C-AD37-606688062970}"/>
    <dgm:cxn modelId="{DBCC4DA6-09AB-1F41-B819-5B1C424079D7}" type="presOf" srcId="{982A9893-AF29-44BF-9EE1-825C96CCCB84}" destId="{52792FB9-D706-44E9-8794-BA0A0D87EE97}" srcOrd="1" destOrd="0" presId="urn:microsoft.com/office/officeart/2005/8/layout/hList7#1"/>
    <dgm:cxn modelId="{856E57D4-B6CE-4FCF-89EE-DC7E2426A457}" srcId="{16977C60-C9CE-4B5D-A794-D7BAFF626E00}" destId="{4100DFDA-6187-4CAB-98EC-F1FCD515AD00}" srcOrd="1" destOrd="0" parTransId="{00982176-5CFD-4A9D-B838-1841B248C78E}" sibTransId="{B1681C19-379C-4EE6-BB21-3F0D567FA05A}"/>
    <dgm:cxn modelId="{2520C6F1-D0DE-F948-9350-DE07E101CEF5}" type="presOf" srcId="{4100DFDA-6187-4CAB-98EC-F1FCD515AD00}" destId="{8DA777F8-8704-4AAB-9FA5-0F95BB444C08}" srcOrd="0" destOrd="0" presId="urn:microsoft.com/office/officeart/2005/8/layout/hList7#1"/>
    <dgm:cxn modelId="{D45A37F4-4829-6F43-BD6A-EE7B5925615C}" type="presOf" srcId="{982A9893-AF29-44BF-9EE1-825C96CCCB84}" destId="{14380E18-9A73-4693-AA09-9A5B938DE7BE}" srcOrd="0" destOrd="0" presId="urn:microsoft.com/office/officeart/2005/8/layout/hList7#1"/>
    <dgm:cxn modelId="{623F7618-CC8D-5649-B8BE-D901AB7F38F3}" type="presParOf" srcId="{5259A90A-D943-4F44-B744-430CF8FFFA8D}" destId="{54CDFF4C-81B0-41BB-9998-7B4B129B3E28}" srcOrd="0" destOrd="0" presId="urn:microsoft.com/office/officeart/2005/8/layout/hList7#1"/>
    <dgm:cxn modelId="{7394D344-A1DC-D346-A4C1-0011DD5C3428}" type="presParOf" srcId="{5259A90A-D943-4F44-B744-430CF8FFFA8D}" destId="{CE3A265A-0DB6-49CD-8425-46DFF56BDCDD}" srcOrd="1" destOrd="0" presId="urn:microsoft.com/office/officeart/2005/8/layout/hList7#1"/>
    <dgm:cxn modelId="{06344920-38F6-784C-AB37-80368BE05EEA}" type="presParOf" srcId="{CE3A265A-0DB6-49CD-8425-46DFF56BDCDD}" destId="{D8C8F432-9D2A-423F-A480-E04ABC1348EA}" srcOrd="0" destOrd="0" presId="urn:microsoft.com/office/officeart/2005/8/layout/hList7#1"/>
    <dgm:cxn modelId="{2C8A5AF7-674E-964A-A80D-0010B8FF1C89}" type="presParOf" srcId="{D8C8F432-9D2A-423F-A480-E04ABC1348EA}" destId="{14380E18-9A73-4693-AA09-9A5B938DE7BE}" srcOrd="0" destOrd="0" presId="urn:microsoft.com/office/officeart/2005/8/layout/hList7#1"/>
    <dgm:cxn modelId="{7C8D25DD-7670-7B45-82DD-5DE2939BDCEA}" type="presParOf" srcId="{D8C8F432-9D2A-423F-A480-E04ABC1348EA}" destId="{52792FB9-D706-44E9-8794-BA0A0D87EE97}" srcOrd="1" destOrd="0" presId="urn:microsoft.com/office/officeart/2005/8/layout/hList7#1"/>
    <dgm:cxn modelId="{78ECDFCF-9DA4-AF45-8F05-821FE467787E}" type="presParOf" srcId="{D8C8F432-9D2A-423F-A480-E04ABC1348EA}" destId="{7ED8C7D9-E7AA-49D5-B7CA-202B5E8212D9}" srcOrd="2" destOrd="0" presId="urn:microsoft.com/office/officeart/2005/8/layout/hList7#1"/>
    <dgm:cxn modelId="{FBB1FD5E-8D0C-3C49-A0F4-C81A83B8BDAE}" type="presParOf" srcId="{D8C8F432-9D2A-423F-A480-E04ABC1348EA}" destId="{878BC7C1-2F4C-46EE-9F04-B02E8B8A9171}" srcOrd="3" destOrd="0" presId="urn:microsoft.com/office/officeart/2005/8/layout/hList7#1"/>
    <dgm:cxn modelId="{16EA1165-E658-9447-83D6-E2DB07C445E0}" type="presParOf" srcId="{CE3A265A-0DB6-49CD-8425-46DFF56BDCDD}" destId="{710D4F04-8E65-41C1-AE1A-EC820565D65D}" srcOrd="1" destOrd="0" presId="urn:microsoft.com/office/officeart/2005/8/layout/hList7#1"/>
    <dgm:cxn modelId="{BEC7DE42-C6E7-BC4B-BF8F-F844D08F0B96}" type="presParOf" srcId="{CE3A265A-0DB6-49CD-8425-46DFF56BDCDD}" destId="{5B0D38DC-7CF7-4C7E-91E7-940A04B4AF00}" srcOrd="2" destOrd="0" presId="urn:microsoft.com/office/officeart/2005/8/layout/hList7#1"/>
    <dgm:cxn modelId="{5CBA38B0-EE76-5641-8232-4A979945962D}" type="presParOf" srcId="{5B0D38DC-7CF7-4C7E-91E7-940A04B4AF00}" destId="{8DA777F8-8704-4AAB-9FA5-0F95BB444C08}" srcOrd="0" destOrd="0" presId="urn:microsoft.com/office/officeart/2005/8/layout/hList7#1"/>
    <dgm:cxn modelId="{88B49B70-395A-4B47-BC4E-AD289E462C28}" type="presParOf" srcId="{5B0D38DC-7CF7-4C7E-91E7-940A04B4AF00}" destId="{AEC3DBBF-E3B5-48F9-B68F-834054216858}" srcOrd="1" destOrd="0" presId="urn:microsoft.com/office/officeart/2005/8/layout/hList7#1"/>
    <dgm:cxn modelId="{A7EB326D-F500-9946-99F0-A4589F8D91E1}" type="presParOf" srcId="{5B0D38DC-7CF7-4C7E-91E7-940A04B4AF00}" destId="{0CDE0D8A-336E-4555-9A78-8010E6148BF3}" srcOrd="2" destOrd="0" presId="urn:microsoft.com/office/officeart/2005/8/layout/hList7#1"/>
    <dgm:cxn modelId="{899BDA00-A159-FD4C-A117-3C17DFE8EABD}" type="presParOf" srcId="{5B0D38DC-7CF7-4C7E-91E7-940A04B4AF00}" destId="{CBF537D4-A545-4B6C-939F-63E432C9F5A6}" srcOrd="3" destOrd="0" presId="urn:microsoft.com/office/officeart/2005/8/layout/hList7#1"/>
    <dgm:cxn modelId="{614A63F2-7CA1-FC44-80B2-118C2B2F68A9}" type="presParOf" srcId="{CE3A265A-0DB6-49CD-8425-46DFF56BDCDD}" destId="{AB92182A-DE47-4F5D-AAE9-9241E3443498}" srcOrd="3" destOrd="0" presId="urn:microsoft.com/office/officeart/2005/8/layout/hList7#1"/>
    <dgm:cxn modelId="{1E6D8442-A94A-A448-922D-752DDBDA531B}" type="presParOf" srcId="{CE3A265A-0DB6-49CD-8425-46DFF56BDCDD}" destId="{4570698D-C253-448B-B958-9248DE8E585F}" srcOrd="4" destOrd="0" presId="urn:microsoft.com/office/officeart/2005/8/layout/hList7#1"/>
    <dgm:cxn modelId="{09090066-2CF5-9041-B61D-2A886B2151A8}" type="presParOf" srcId="{4570698D-C253-448B-B958-9248DE8E585F}" destId="{DC57AA67-BB0C-436A-8311-CCADCB517509}" srcOrd="0" destOrd="0" presId="urn:microsoft.com/office/officeart/2005/8/layout/hList7#1"/>
    <dgm:cxn modelId="{1EAB27FF-ADB7-6F47-9CED-94F1CE0DD0B7}" type="presParOf" srcId="{4570698D-C253-448B-B958-9248DE8E585F}" destId="{A7079005-9C7D-4CC2-AF0F-671C3A00B010}" srcOrd="1" destOrd="0" presId="urn:microsoft.com/office/officeart/2005/8/layout/hList7#1"/>
    <dgm:cxn modelId="{AC8CC67B-BBD1-3047-A460-1DB491D66B29}" type="presParOf" srcId="{4570698D-C253-448B-B958-9248DE8E585F}" destId="{B649FBB1-0B4B-4609-871C-FED7BF315C9F}" srcOrd="2" destOrd="0" presId="urn:microsoft.com/office/officeart/2005/8/layout/hList7#1"/>
    <dgm:cxn modelId="{42E45520-B6D4-6C43-8178-A7C54140E71B}" type="presParOf" srcId="{4570698D-C253-448B-B958-9248DE8E585F}" destId="{50205122-CAA7-4B2D-9630-970F04BD2C9B}"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380E18-9A73-4693-AA09-9A5B938DE7BE}">
      <dsp:nvSpPr>
        <dsp:cNvPr id="0" name=""/>
        <dsp:cNvSpPr/>
      </dsp:nvSpPr>
      <dsp:spPr>
        <a:xfrm>
          <a:off x="1727"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dirty="0"/>
        </a:p>
      </dsp:txBody>
      <dsp:txXfrm>
        <a:off x="1727" y="1718945"/>
        <a:ext cx="2688282" cy="1718945"/>
      </dsp:txXfrm>
    </dsp:sp>
    <dsp:sp modelId="{878BC7C1-2F4C-46EE-9F04-B02E8B8A9171}">
      <dsp:nvSpPr>
        <dsp:cNvPr id="0" name=""/>
        <dsp:cNvSpPr/>
      </dsp:nvSpPr>
      <dsp:spPr>
        <a:xfrm>
          <a:off x="630358"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A777F8-8704-4AAB-9FA5-0F95BB444C08}">
      <dsp:nvSpPr>
        <dsp:cNvPr id="0" name=""/>
        <dsp:cNvSpPr/>
      </dsp:nvSpPr>
      <dsp:spPr>
        <a:xfrm>
          <a:off x="2770658"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a:p>
      </dsp:txBody>
      <dsp:txXfrm>
        <a:off x="2770658" y="1718945"/>
        <a:ext cx="2688282" cy="1718945"/>
      </dsp:txXfrm>
    </dsp:sp>
    <dsp:sp modelId="{CBF537D4-A545-4B6C-939F-63E432C9F5A6}">
      <dsp:nvSpPr>
        <dsp:cNvPr id="0" name=""/>
        <dsp:cNvSpPr/>
      </dsp:nvSpPr>
      <dsp:spPr>
        <a:xfrm>
          <a:off x="3399289"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57AA67-BB0C-436A-8311-CCADCB517509}">
      <dsp:nvSpPr>
        <dsp:cNvPr id="0" name=""/>
        <dsp:cNvSpPr/>
      </dsp:nvSpPr>
      <dsp:spPr>
        <a:xfrm>
          <a:off x="5539589"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a:p>
      </dsp:txBody>
      <dsp:txXfrm>
        <a:off x="5539589" y="1718945"/>
        <a:ext cx="2688282" cy="1718945"/>
      </dsp:txXfrm>
    </dsp:sp>
    <dsp:sp modelId="{50205122-CAA7-4B2D-9630-970F04BD2C9B}">
      <dsp:nvSpPr>
        <dsp:cNvPr id="0" name=""/>
        <dsp:cNvSpPr/>
      </dsp:nvSpPr>
      <dsp:spPr>
        <a:xfrm>
          <a:off x="6168219"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CDFF4C-81B0-41BB-9998-7B4B129B3E28}">
      <dsp:nvSpPr>
        <dsp:cNvPr id="0" name=""/>
        <dsp:cNvSpPr/>
      </dsp:nvSpPr>
      <dsp:spPr>
        <a:xfrm>
          <a:off x="329183" y="3437890"/>
          <a:ext cx="7571232" cy="644604"/>
        </a:xfrm>
        <a:prstGeom prst="leftRightArrow">
          <a:avLst/>
        </a:prstGeom>
        <a:solidFill>
          <a:schemeClr val="accent1">
            <a:tint val="6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C16B254-F755-154D-86D8-705F3C585905}" type="datetimeFigureOut">
              <a:rPr lang="en-US" smtClean="0"/>
              <a:pPr/>
              <a:t>03/21/2023</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8B07BA0-83C1-274E-9BA1-643DFA6696FC}" type="slidenum">
              <a:rPr lang="en-US" smtClean="0"/>
              <a:pPr/>
              <a:t>‹#›</a:t>
            </a:fld>
            <a:endParaRPr lang="en-US" dirty="0"/>
          </a:p>
        </p:txBody>
      </p:sp>
    </p:spTree>
    <p:extLst>
      <p:ext uri="{BB962C8B-B14F-4D97-AF65-F5344CB8AC3E}">
        <p14:creationId xmlns:p14="http://schemas.microsoft.com/office/powerpoint/2010/main" val="408248736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0242358-85E2-2545-8677-79B1E11E6ECD}" type="datetimeFigureOut">
              <a:rPr lang="en-US" smtClean="0"/>
              <a:pPr/>
              <a:t>03/21/2023</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898A01-842B-0042-9AB7-55364486B929}" type="slidenum">
              <a:rPr lang="en-US" smtClean="0"/>
              <a:pPr/>
              <a:t>‹#›</a:t>
            </a:fld>
            <a:endParaRPr lang="en-US" dirty="0"/>
          </a:p>
        </p:txBody>
      </p:sp>
    </p:spTree>
    <p:extLst>
      <p:ext uri="{BB962C8B-B14F-4D97-AF65-F5344CB8AC3E}">
        <p14:creationId xmlns:p14="http://schemas.microsoft.com/office/powerpoint/2010/main" val="210190352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D1786E76-7794-488E-830D-7A707FEA64E5}" type="slidenum">
              <a:rPr lang="en-US" smtClean="0">
                <a:solidFill>
                  <a:prstClr val="black"/>
                </a:solidFill>
              </a:rPr>
              <a:pPr>
                <a:defRPr/>
              </a:pPr>
              <a:t>1</a:t>
            </a:fld>
            <a:endParaRPr lang="en-US" dirty="0">
              <a:solidFill>
                <a:prstClr val="black"/>
              </a:solidFill>
            </a:endParaRPr>
          </a:p>
        </p:txBody>
      </p:sp>
    </p:spTree>
    <p:extLst>
      <p:ext uri="{BB962C8B-B14F-4D97-AF65-F5344CB8AC3E}">
        <p14:creationId xmlns:p14="http://schemas.microsoft.com/office/powerpoint/2010/main" val="1358953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a:t>
            </a:fld>
            <a:endParaRPr lang="en-US" dirty="0"/>
          </a:p>
        </p:txBody>
      </p:sp>
    </p:spTree>
    <p:extLst>
      <p:ext uri="{BB962C8B-B14F-4D97-AF65-F5344CB8AC3E}">
        <p14:creationId xmlns:p14="http://schemas.microsoft.com/office/powerpoint/2010/main" val="16646326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a:t>
            </a:fld>
            <a:endParaRPr lang="en-US" dirty="0"/>
          </a:p>
        </p:txBody>
      </p:sp>
    </p:spTree>
    <p:extLst>
      <p:ext uri="{BB962C8B-B14F-4D97-AF65-F5344CB8AC3E}">
        <p14:creationId xmlns:p14="http://schemas.microsoft.com/office/powerpoint/2010/main" val="8225608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4</a:t>
            </a:fld>
            <a:endParaRPr lang="en-US" dirty="0"/>
          </a:p>
        </p:txBody>
      </p:sp>
    </p:spTree>
    <p:extLst>
      <p:ext uri="{BB962C8B-B14F-4D97-AF65-F5344CB8AC3E}">
        <p14:creationId xmlns:p14="http://schemas.microsoft.com/office/powerpoint/2010/main" val="15817845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5</a:t>
            </a:fld>
            <a:endParaRPr lang="en-US" dirty="0"/>
          </a:p>
        </p:txBody>
      </p:sp>
    </p:spTree>
    <p:extLst>
      <p:ext uri="{BB962C8B-B14F-4D97-AF65-F5344CB8AC3E}">
        <p14:creationId xmlns:p14="http://schemas.microsoft.com/office/powerpoint/2010/main" val="16595907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6</a:t>
            </a:fld>
            <a:endParaRPr lang="en-US" dirty="0"/>
          </a:p>
        </p:txBody>
      </p:sp>
    </p:spTree>
    <p:extLst>
      <p:ext uri="{BB962C8B-B14F-4D97-AF65-F5344CB8AC3E}">
        <p14:creationId xmlns:p14="http://schemas.microsoft.com/office/powerpoint/2010/main" val="1906575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7</a:t>
            </a:fld>
            <a:endParaRPr lang="en-US" dirty="0"/>
          </a:p>
        </p:txBody>
      </p:sp>
    </p:spTree>
    <p:extLst>
      <p:ext uri="{BB962C8B-B14F-4D97-AF65-F5344CB8AC3E}">
        <p14:creationId xmlns:p14="http://schemas.microsoft.com/office/powerpoint/2010/main" val="2578184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8</a:t>
            </a:fld>
            <a:endParaRPr lang="en-US" dirty="0"/>
          </a:p>
        </p:txBody>
      </p:sp>
    </p:spTree>
    <p:extLst>
      <p:ext uri="{BB962C8B-B14F-4D97-AF65-F5344CB8AC3E}">
        <p14:creationId xmlns:p14="http://schemas.microsoft.com/office/powerpoint/2010/main" val="21631753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263F93-97C9-4F4D-98AE-56D556FDABE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4029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10</a:t>
            </a:fld>
            <a:endParaRPr lang="en-US" dirty="0"/>
          </a:p>
        </p:txBody>
      </p:sp>
    </p:spTree>
    <p:extLst>
      <p:ext uri="{BB962C8B-B14F-4D97-AF65-F5344CB8AC3E}">
        <p14:creationId xmlns:p14="http://schemas.microsoft.com/office/powerpoint/2010/main" val="20884984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11</a:t>
            </a:fld>
            <a:endParaRPr lang="en-US" dirty="0"/>
          </a:p>
        </p:txBody>
      </p:sp>
    </p:spTree>
    <p:extLst>
      <p:ext uri="{BB962C8B-B14F-4D97-AF65-F5344CB8AC3E}">
        <p14:creationId xmlns:p14="http://schemas.microsoft.com/office/powerpoint/2010/main" val="3016803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12</a:t>
            </a:fld>
            <a:endParaRPr lang="en-US" dirty="0"/>
          </a:p>
        </p:txBody>
      </p:sp>
    </p:spTree>
    <p:extLst>
      <p:ext uri="{BB962C8B-B14F-4D97-AF65-F5344CB8AC3E}">
        <p14:creationId xmlns:p14="http://schemas.microsoft.com/office/powerpoint/2010/main" val="2483840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13</a:t>
            </a:fld>
            <a:endParaRPr lang="en-US" dirty="0"/>
          </a:p>
        </p:txBody>
      </p:sp>
    </p:spTree>
    <p:extLst>
      <p:ext uri="{BB962C8B-B14F-4D97-AF65-F5344CB8AC3E}">
        <p14:creationId xmlns:p14="http://schemas.microsoft.com/office/powerpoint/2010/main" val="1633682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14</a:t>
            </a:fld>
            <a:endParaRPr lang="en-US" dirty="0"/>
          </a:p>
        </p:txBody>
      </p:sp>
    </p:spTree>
    <p:extLst>
      <p:ext uri="{BB962C8B-B14F-4D97-AF65-F5344CB8AC3E}">
        <p14:creationId xmlns:p14="http://schemas.microsoft.com/office/powerpoint/2010/main" val="10055649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15</a:t>
            </a:fld>
            <a:endParaRPr lang="en-US" dirty="0"/>
          </a:p>
        </p:txBody>
      </p:sp>
    </p:spTree>
    <p:extLst>
      <p:ext uri="{BB962C8B-B14F-4D97-AF65-F5344CB8AC3E}">
        <p14:creationId xmlns:p14="http://schemas.microsoft.com/office/powerpoint/2010/main" val="11283167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16</a:t>
            </a:fld>
            <a:endParaRPr lang="en-US" dirty="0"/>
          </a:p>
        </p:txBody>
      </p:sp>
    </p:spTree>
    <p:extLst>
      <p:ext uri="{BB962C8B-B14F-4D97-AF65-F5344CB8AC3E}">
        <p14:creationId xmlns:p14="http://schemas.microsoft.com/office/powerpoint/2010/main" val="33229692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17</a:t>
            </a:fld>
            <a:endParaRPr lang="en-US" dirty="0"/>
          </a:p>
        </p:txBody>
      </p:sp>
    </p:spTree>
    <p:extLst>
      <p:ext uri="{BB962C8B-B14F-4D97-AF65-F5344CB8AC3E}">
        <p14:creationId xmlns:p14="http://schemas.microsoft.com/office/powerpoint/2010/main" val="8088968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18</a:t>
            </a:fld>
            <a:endParaRPr lang="en-US" dirty="0"/>
          </a:p>
        </p:txBody>
      </p:sp>
    </p:spTree>
    <p:extLst>
      <p:ext uri="{BB962C8B-B14F-4D97-AF65-F5344CB8AC3E}">
        <p14:creationId xmlns:p14="http://schemas.microsoft.com/office/powerpoint/2010/main" val="41525742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19</a:t>
            </a:fld>
            <a:endParaRPr lang="en-US" dirty="0"/>
          </a:p>
        </p:txBody>
      </p:sp>
    </p:spTree>
    <p:extLst>
      <p:ext uri="{BB962C8B-B14F-4D97-AF65-F5344CB8AC3E}">
        <p14:creationId xmlns:p14="http://schemas.microsoft.com/office/powerpoint/2010/main" val="14393844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20</a:t>
            </a:fld>
            <a:endParaRPr lang="en-US" dirty="0"/>
          </a:p>
        </p:txBody>
      </p:sp>
    </p:spTree>
    <p:extLst>
      <p:ext uri="{BB962C8B-B14F-4D97-AF65-F5344CB8AC3E}">
        <p14:creationId xmlns:p14="http://schemas.microsoft.com/office/powerpoint/2010/main" val="417851964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21</a:t>
            </a:fld>
            <a:endParaRPr lang="en-US" dirty="0"/>
          </a:p>
        </p:txBody>
      </p:sp>
    </p:spTree>
    <p:extLst>
      <p:ext uri="{BB962C8B-B14F-4D97-AF65-F5344CB8AC3E}">
        <p14:creationId xmlns:p14="http://schemas.microsoft.com/office/powerpoint/2010/main" val="23950862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22</a:t>
            </a:fld>
            <a:endParaRPr lang="en-US" dirty="0"/>
          </a:p>
        </p:txBody>
      </p:sp>
    </p:spTree>
    <p:extLst>
      <p:ext uri="{BB962C8B-B14F-4D97-AF65-F5344CB8AC3E}">
        <p14:creationId xmlns:p14="http://schemas.microsoft.com/office/powerpoint/2010/main" val="36034871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23</a:t>
            </a:fld>
            <a:endParaRPr lang="en-US" dirty="0"/>
          </a:p>
        </p:txBody>
      </p:sp>
    </p:spTree>
    <p:extLst>
      <p:ext uri="{BB962C8B-B14F-4D97-AF65-F5344CB8AC3E}">
        <p14:creationId xmlns:p14="http://schemas.microsoft.com/office/powerpoint/2010/main" val="26322443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24</a:t>
            </a:fld>
            <a:endParaRPr lang="en-US" dirty="0"/>
          </a:p>
        </p:txBody>
      </p:sp>
    </p:spTree>
    <p:extLst>
      <p:ext uri="{BB962C8B-B14F-4D97-AF65-F5344CB8AC3E}">
        <p14:creationId xmlns:p14="http://schemas.microsoft.com/office/powerpoint/2010/main" val="359357419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25</a:t>
            </a:fld>
            <a:endParaRPr lang="en-US" dirty="0"/>
          </a:p>
        </p:txBody>
      </p:sp>
    </p:spTree>
    <p:extLst>
      <p:ext uri="{BB962C8B-B14F-4D97-AF65-F5344CB8AC3E}">
        <p14:creationId xmlns:p14="http://schemas.microsoft.com/office/powerpoint/2010/main" val="21420145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26</a:t>
            </a:fld>
            <a:endParaRPr lang="en-US" dirty="0"/>
          </a:p>
        </p:txBody>
      </p:sp>
    </p:spTree>
    <p:extLst>
      <p:ext uri="{BB962C8B-B14F-4D97-AF65-F5344CB8AC3E}">
        <p14:creationId xmlns:p14="http://schemas.microsoft.com/office/powerpoint/2010/main" val="29685640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27</a:t>
            </a:fld>
            <a:endParaRPr lang="en-US" dirty="0"/>
          </a:p>
        </p:txBody>
      </p:sp>
    </p:spTree>
    <p:extLst>
      <p:ext uri="{BB962C8B-B14F-4D97-AF65-F5344CB8AC3E}">
        <p14:creationId xmlns:p14="http://schemas.microsoft.com/office/powerpoint/2010/main" val="270584188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28</a:t>
            </a:fld>
            <a:endParaRPr lang="en-US" dirty="0"/>
          </a:p>
        </p:txBody>
      </p:sp>
    </p:spTree>
    <p:extLst>
      <p:ext uri="{BB962C8B-B14F-4D97-AF65-F5344CB8AC3E}">
        <p14:creationId xmlns:p14="http://schemas.microsoft.com/office/powerpoint/2010/main" val="9627100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29</a:t>
            </a:fld>
            <a:endParaRPr lang="en-US" dirty="0"/>
          </a:p>
        </p:txBody>
      </p:sp>
    </p:spTree>
    <p:extLst>
      <p:ext uri="{BB962C8B-B14F-4D97-AF65-F5344CB8AC3E}">
        <p14:creationId xmlns:p14="http://schemas.microsoft.com/office/powerpoint/2010/main" val="34872854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30</a:t>
            </a:fld>
            <a:endParaRPr lang="en-US" dirty="0"/>
          </a:p>
        </p:txBody>
      </p:sp>
    </p:spTree>
    <p:extLst>
      <p:ext uri="{BB962C8B-B14F-4D97-AF65-F5344CB8AC3E}">
        <p14:creationId xmlns:p14="http://schemas.microsoft.com/office/powerpoint/2010/main" val="186252242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31</a:t>
            </a:fld>
            <a:endParaRPr lang="en-US" dirty="0"/>
          </a:p>
        </p:txBody>
      </p:sp>
    </p:spTree>
    <p:extLst>
      <p:ext uri="{BB962C8B-B14F-4D97-AF65-F5344CB8AC3E}">
        <p14:creationId xmlns:p14="http://schemas.microsoft.com/office/powerpoint/2010/main" val="12972756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32</a:t>
            </a:fld>
            <a:endParaRPr lang="en-US" dirty="0"/>
          </a:p>
        </p:txBody>
      </p:sp>
    </p:spTree>
    <p:extLst>
      <p:ext uri="{BB962C8B-B14F-4D97-AF65-F5344CB8AC3E}">
        <p14:creationId xmlns:p14="http://schemas.microsoft.com/office/powerpoint/2010/main" val="224871608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33</a:t>
            </a:fld>
            <a:endParaRPr lang="en-US" dirty="0"/>
          </a:p>
        </p:txBody>
      </p:sp>
    </p:spTree>
    <p:extLst>
      <p:ext uri="{BB962C8B-B14F-4D97-AF65-F5344CB8AC3E}">
        <p14:creationId xmlns:p14="http://schemas.microsoft.com/office/powerpoint/2010/main" val="9984427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B898A01-842B-0042-9AB7-55364486B929}" type="slidenum">
              <a:rPr lang="en-US" smtClean="0"/>
              <a:pPr/>
              <a:t>34</a:t>
            </a:fld>
            <a:endParaRPr lang="en-US" dirty="0"/>
          </a:p>
        </p:txBody>
      </p:sp>
    </p:spTree>
    <p:extLst>
      <p:ext uri="{BB962C8B-B14F-4D97-AF65-F5344CB8AC3E}">
        <p14:creationId xmlns:p14="http://schemas.microsoft.com/office/powerpoint/2010/main" val="306623673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2_CMS title1">
    <p:spTree>
      <p:nvGrpSpPr>
        <p:cNvPr id="1" name=""/>
        <p:cNvGrpSpPr/>
        <p:nvPr/>
      </p:nvGrpSpPr>
      <p:grpSpPr>
        <a:xfrm>
          <a:off x="0" y="0"/>
          <a:ext cx="0" cy="0"/>
          <a:chOff x="0" y="0"/>
          <a:chExt cx="0" cy="0"/>
        </a:xfrm>
      </p:grpSpPr>
      <p:pic>
        <p:nvPicPr>
          <p:cNvPr id="7" name="Picture 3" descr="An African American business woman standing with her arms crossed and a team of professionals behind he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6932" y="2438400"/>
            <a:ext cx="5257800" cy="4435856"/>
          </a:xfrm>
          <a:prstGeom prst="rect">
            <a:avLst/>
          </a:prstGeom>
          <a:noFill/>
          <a:ln w="9525">
            <a:noFill/>
            <a:miter lim="800000"/>
            <a:headEnd/>
            <a:tailEnd/>
          </a:ln>
          <a:effectLst/>
        </p:spPr>
      </p:pic>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8" name="Text Placeholder 2"/>
          <p:cNvSpPr>
            <a:spLocks noGrp="1"/>
          </p:cNvSpPr>
          <p:nvPr>
            <p:ph type="body" sz="quarter" idx="10" hasCustomPrompt="1"/>
          </p:nvPr>
        </p:nvSpPr>
        <p:spPr>
          <a:xfrm>
            <a:off x="5943600" y="3048000"/>
            <a:ext cx="2971800" cy="9144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9" name="Text Placeholder 2"/>
          <p:cNvSpPr>
            <a:spLocks noGrp="1"/>
          </p:cNvSpPr>
          <p:nvPr>
            <p:ph type="body" sz="quarter" idx="11" hasCustomPrompt="1"/>
          </p:nvPr>
        </p:nvSpPr>
        <p:spPr>
          <a:xfrm>
            <a:off x="5943600" y="4267200"/>
            <a:ext cx="29718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14" name="TextBox 13"/>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5" name="Picture 14" descr="The Centers for Medicare and Medicaid logo."/>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52400" y="228600"/>
            <a:ext cx="2652325" cy="914400"/>
          </a:xfrm>
          <a:prstGeom prst="rect">
            <a:avLst/>
          </a:prstGeom>
        </p:spPr>
      </p:pic>
      <p:sp>
        <p:nvSpPr>
          <p:cNvPr id="10"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grpSp>
        <p:nvGrpSpPr>
          <p:cNvPr id="11" name="Group 10"/>
          <p:cNvGrpSpPr/>
          <p:nvPr userDrawn="1"/>
        </p:nvGrpSpPr>
        <p:grpSpPr>
          <a:xfrm>
            <a:off x="-33866" y="1303866"/>
            <a:ext cx="9211733" cy="1320799"/>
            <a:chOff x="-16933" y="1"/>
            <a:chExt cx="9211733" cy="1015999"/>
          </a:xfrm>
        </p:grpSpPr>
        <p:sp>
          <p:nvSpPr>
            <p:cNvPr id="16" name="Rectangle 1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7" name="Rectangle 16"/>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8" name="Title 9"/>
          <p:cNvSpPr>
            <a:spLocks noGrp="1"/>
          </p:cNvSpPr>
          <p:nvPr>
            <p:ph type="title"/>
          </p:nvPr>
        </p:nvSpPr>
        <p:spPr>
          <a:xfrm>
            <a:off x="16933" y="1490132"/>
            <a:ext cx="9144000" cy="830299"/>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2607177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MS title6">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8" name="TextBox 7"/>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0" name="Picture 9" descr="The Centers for Medicare and Medicaid logo."/>
          <p:cNvPicPr>
            <a:picLocks noChangeAspect="1"/>
          </p:cNvPicPr>
          <p:nvPr userDrawn="1"/>
        </p:nvPicPr>
        <p:blipFill>
          <a:blip r:embed="rId2" cstate="print"/>
          <a:stretch>
            <a:fillRect/>
          </a:stretch>
        </p:blipFill>
        <p:spPr>
          <a:xfrm>
            <a:off x="76200" y="2550068"/>
            <a:ext cx="8915400" cy="3088732"/>
          </a:xfrm>
          <a:prstGeom prst="rect">
            <a:avLst/>
          </a:prstGeom>
        </p:spPr>
      </p:pic>
      <p:sp>
        <p:nvSpPr>
          <p:cNvPr id="14" name="Text Placeholder 2"/>
          <p:cNvSpPr>
            <a:spLocks noGrp="1"/>
          </p:cNvSpPr>
          <p:nvPr>
            <p:ph type="body" sz="quarter" idx="10" hasCustomPrompt="1"/>
          </p:nvPr>
        </p:nvSpPr>
        <p:spPr>
          <a:xfrm>
            <a:off x="304800" y="2819400"/>
            <a:ext cx="8534400" cy="17526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15" name="Text Placeholder 2"/>
          <p:cNvSpPr>
            <a:spLocks noGrp="1"/>
          </p:cNvSpPr>
          <p:nvPr>
            <p:ph type="body" sz="quarter" idx="11" hasCustomPrompt="1"/>
          </p:nvPr>
        </p:nvSpPr>
        <p:spPr>
          <a:xfrm>
            <a:off x="304800" y="4724400"/>
            <a:ext cx="85344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9" name="Slide Number Placeholder 6"/>
          <p:cNvSpPr txBox="1">
            <a:spLocks/>
          </p:cNvSpPr>
          <p:nvPr userDrawn="1"/>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022FF3C-310F-4809-A5BE-BC5BA8AA108D}" type="slidenum">
              <a:rPr lang="en-US" smtClean="0"/>
              <a:pPr/>
              <a:t>‹#›</a:t>
            </a:fld>
            <a:endParaRPr lang="en-US" dirty="0"/>
          </a:p>
        </p:txBody>
      </p:sp>
      <p:grpSp>
        <p:nvGrpSpPr>
          <p:cNvPr id="11" name="Group 10"/>
          <p:cNvGrpSpPr/>
          <p:nvPr userDrawn="1"/>
        </p:nvGrpSpPr>
        <p:grpSpPr>
          <a:xfrm>
            <a:off x="-16933" y="1"/>
            <a:ext cx="9211733" cy="1473199"/>
            <a:chOff x="-16933" y="1"/>
            <a:chExt cx="9211733" cy="1015999"/>
          </a:xfrm>
        </p:grpSpPr>
        <p:sp>
          <p:nvSpPr>
            <p:cNvPr id="16" name="Rectangle 1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7" name="Rectangle 16"/>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8" name="Title 9"/>
          <p:cNvSpPr>
            <a:spLocks noGrp="1"/>
          </p:cNvSpPr>
          <p:nvPr>
            <p:ph type="title"/>
          </p:nvPr>
        </p:nvSpPr>
        <p:spPr>
          <a:xfrm>
            <a:off x="0" y="135467"/>
            <a:ext cx="9144000" cy="1006687"/>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326471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MS title6">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7" name="Text Placeholder 2"/>
          <p:cNvSpPr>
            <a:spLocks noGrp="1"/>
          </p:cNvSpPr>
          <p:nvPr>
            <p:ph type="body" sz="quarter" idx="10" hasCustomPrompt="1"/>
          </p:nvPr>
        </p:nvSpPr>
        <p:spPr>
          <a:xfrm>
            <a:off x="4953000" y="3048000"/>
            <a:ext cx="3276600" cy="9144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11" name="Text Placeholder 2"/>
          <p:cNvSpPr>
            <a:spLocks noGrp="1"/>
          </p:cNvSpPr>
          <p:nvPr>
            <p:ph type="body" sz="quarter" idx="11" hasCustomPrompt="1"/>
          </p:nvPr>
        </p:nvSpPr>
        <p:spPr>
          <a:xfrm>
            <a:off x="4953000" y="4191000"/>
            <a:ext cx="32766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8" name="TextBox 7"/>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0" name="Picture 9" descr="The Centers for Medicare and Medicaid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28600"/>
            <a:ext cx="2652325" cy="914400"/>
          </a:xfrm>
          <a:prstGeom prst="rect">
            <a:avLst/>
          </a:prstGeom>
        </p:spPr>
      </p:pic>
      <p:sp>
        <p:nvSpPr>
          <p:cNvPr id="9"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grpSp>
        <p:nvGrpSpPr>
          <p:cNvPr id="14" name="Group 13"/>
          <p:cNvGrpSpPr/>
          <p:nvPr userDrawn="1"/>
        </p:nvGrpSpPr>
        <p:grpSpPr>
          <a:xfrm>
            <a:off x="-16933" y="1422400"/>
            <a:ext cx="9211733" cy="1337734"/>
            <a:chOff x="-16933" y="1"/>
            <a:chExt cx="9211733" cy="1015999"/>
          </a:xfrm>
        </p:grpSpPr>
        <p:sp>
          <p:nvSpPr>
            <p:cNvPr id="15" name="Rectangle 14"/>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6" name="Rectangle 15"/>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7" name="Title 9"/>
          <p:cNvSpPr>
            <a:spLocks noGrp="1"/>
          </p:cNvSpPr>
          <p:nvPr>
            <p:ph type="title"/>
          </p:nvPr>
        </p:nvSpPr>
        <p:spPr>
          <a:xfrm>
            <a:off x="0" y="1422401"/>
            <a:ext cx="9144000" cy="1018258"/>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329036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hin Bar_No CMS Logo">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14" name="TextBox 13"/>
          <p:cNvSpPr txBox="1"/>
          <p:nvPr userDrawn="1"/>
        </p:nvSpPr>
        <p:spPr>
          <a:xfrm>
            <a:off x="-1668146" y="4928188"/>
            <a:ext cx="184666" cy="369332"/>
          </a:xfrm>
          <a:prstGeom prst="rect">
            <a:avLst/>
          </a:prstGeom>
          <a:noFill/>
        </p:spPr>
        <p:txBody>
          <a:bodyPr wrap="none" rtlCol="0">
            <a:spAutoFit/>
          </a:bodyPr>
          <a:lstStyle/>
          <a:p>
            <a:endParaRPr lang="en-US" dirty="0"/>
          </a:p>
        </p:txBody>
      </p:sp>
      <p:sp>
        <p:nvSpPr>
          <p:cNvPr id="11" name="Content Placeholder 2"/>
          <p:cNvSpPr>
            <a:spLocks noGrp="1"/>
          </p:cNvSpPr>
          <p:nvPr>
            <p:ph idx="1"/>
          </p:nvPr>
        </p:nvSpPr>
        <p:spPr>
          <a:xfrm>
            <a:off x="457200" y="1828800"/>
            <a:ext cx="8229600" cy="4297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4" name="Group 23"/>
          <p:cNvGrpSpPr/>
          <p:nvPr userDrawn="1"/>
        </p:nvGrpSpPr>
        <p:grpSpPr>
          <a:xfrm>
            <a:off x="0" y="1442085"/>
            <a:ext cx="9144000" cy="99695"/>
            <a:chOff x="0" y="1472565"/>
            <a:chExt cx="9144000" cy="99695"/>
          </a:xfrm>
        </p:grpSpPr>
        <p:cxnSp>
          <p:nvCxnSpPr>
            <p:cNvPr id="17" name="Straight Connector 16"/>
            <p:cNvCxnSpPr/>
            <p:nvPr userDrawn="1"/>
          </p:nvCxnSpPr>
          <p:spPr>
            <a:xfrm>
              <a:off x="0" y="1572260"/>
              <a:ext cx="9144000" cy="0"/>
            </a:xfrm>
            <a:prstGeom prst="line">
              <a:avLst/>
            </a:prstGeom>
            <a:ln w="101600" cap="sq">
              <a:solidFill>
                <a:srgbClr val="FFD004"/>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0" y="1472565"/>
              <a:ext cx="9144000" cy="0"/>
            </a:xfrm>
            <a:prstGeom prst="line">
              <a:avLst/>
            </a:prstGeom>
            <a:ln w="101600" cap="sq">
              <a:solidFill>
                <a:srgbClr val="084A9C"/>
              </a:solidFill>
            </a:ln>
          </p:spPr>
          <p:style>
            <a:lnRef idx="1">
              <a:schemeClr val="accent1"/>
            </a:lnRef>
            <a:fillRef idx="0">
              <a:schemeClr val="accent1"/>
            </a:fillRef>
            <a:effectRef idx="0">
              <a:schemeClr val="accent1"/>
            </a:effectRef>
            <a:fontRef idx="minor">
              <a:schemeClr val="tx1"/>
            </a:fontRef>
          </p:style>
        </p:cxnSp>
      </p:grpSp>
      <p:sp>
        <p:nvSpPr>
          <p:cNvPr id="23" name="Title 22"/>
          <p:cNvSpPr>
            <a:spLocks noGrp="1"/>
          </p:cNvSpPr>
          <p:nvPr userDrawn="1">
            <p:ph type="title"/>
          </p:nvPr>
        </p:nvSpPr>
        <p:spPr>
          <a:xfrm>
            <a:off x="0" y="0"/>
            <a:ext cx="9144000" cy="1371600"/>
          </a:xfrm>
          <a:noFill/>
          <a:effectLst/>
        </p:spPr>
        <p:txBody>
          <a:bodyPr/>
          <a:lstStyle/>
          <a:p>
            <a:r>
              <a:rPr lang="en-US" dirty="0"/>
              <a:t>Click to edit Master title style</a:t>
            </a:r>
          </a:p>
        </p:txBody>
      </p:sp>
      <p:sp>
        <p:nvSpPr>
          <p:cNvPr id="25"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spTree>
    <p:extLst>
      <p:ext uri="{BB962C8B-B14F-4D97-AF65-F5344CB8AC3E}">
        <p14:creationId xmlns:p14="http://schemas.microsoft.com/office/powerpoint/2010/main" val="63883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14" name="Group 13"/>
          <p:cNvGrpSpPr/>
          <p:nvPr userDrawn="1"/>
        </p:nvGrpSpPr>
        <p:grpSpPr>
          <a:xfrm>
            <a:off x="-16933" y="1"/>
            <a:ext cx="9211733" cy="1015999"/>
            <a:chOff x="-16933" y="1"/>
            <a:chExt cx="9211733" cy="1015999"/>
          </a:xfrm>
        </p:grpSpPr>
        <p:sp>
          <p:nvSpPr>
            <p:cNvPr id="6" name="Rectangle 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3" name="Rectangle 12"/>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sp>
        <p:nvSpPr>
          <p:cNvPr id="4" name="Content Placeholder 2"/>
          <p:cNvSpPr>
            <a:spLocks noGrp="1"/>
          </p:cNvSpPr>
          <p:nvPr>
            <p:ph idx="1"/>
          </p:nvPr>
        </p:nvSpPr>
        <p:spPr>
          <a:xfrm>
            <a:off x="457200" y="1828800"/>
            <a:ext cx="8229600" cy="42973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itle 9"/>
          <p:cNvSpPr>
            <a:spLocks noGrp="1"/>
          </p:cNvSpPr>
          <p:nvPr>
            <p:ph type="title"/>
          </p:nvPr>
        </p:nvSpPr>
        <p:spPr>
          <a:xfrm>
            <a:off x="0" y="135467"/>
            <a:ext cx="9144000" cy="694267"/>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672838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7" name="Title 9"/>
          <p:cNvSpPr>
            <a:spLocks noGrp="1"/>
          </p:cNvSpPr>
          <p:nvPr>
            <p:ph type="title"/>
          </p:nvPr>
        </p:nvSpPr>
        <p:spPr>
          <a:xfrm>
            <a:off x="0" y="135467"/>
            <a:ext cx="9144000" cy="694267"/>
          </a:xfrm>
          <a:noFill/>
          <a:ln>
            <a:noFill/>
          </a:ln>
          <a:effectLst/>
        </p:spPr>
        <p:txBody>
          <a:bodyPr/>
          <a:lstStyle/>
          <a:p>
            <a:r>
              <a:rPr lang="en-US" dirty="0"/>
              <a:t>Click to edit Master title style</a:t>
            </a:r>
          </a:p>
        </p:txBody>
      </p:sp>
      <p:graphicFrame>
        <p:nvGraphicFramePr>
          <p:cNvPr id="8" name="Content Placeholder 7"/>
          <p:cNvGraphicFramePr>
            <a:graphicFrameLocks/>
          </p:cNvGraphicFramePr>
          <p:nvPr userDrawn="1"/>
        </p:nvGraphicFramePr>
        <p:xfrm>
          <a:off x="457200" y="18288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0639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7" name="Content Placeholder 2"/>
          <p:cNvSpPr>
            <a:spLocks noGrp="1"/>
          </p:cNvSpPr>
          <p:nvPr>
            <p:ph idx="1"/>
          </p:nvPr>
        </p:nvSpPr>
        <p:spPr>
          <a:xfrm>
            <a:off x="457200" y="1828800"/>
            <a:ext cx="8229600" cy="42973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9"/>
          <p:cNvSpPr>
            <a:spLocks noGrp="1"/>
          </p:cNvSpPr>
          <p:nvPr>
            <p:ph type="title"/>
          </p:nvPr>
        </p:nvSpPr>
        <p:spPr>
          <a:xfrm>
            <a:off x="0" y="135467"/>
            <a:ext cx="9144000" cy="694267"/>
          </a:xfrm>
          <a:noFill/>
          <a:ln>
            <a:noFill/>
          </a:ln>
          <a:effectLst/>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699372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graphicFrame>
        <p:nvGraphicFramePr>
          <p:cNvPr id="7" name="Chart 6"/>
          <p:cNvGraphicFramePr/>
          <p:nvPr userDrawn="1"/>
        </p:nvGraphicFramePr>
        <p:xfrm>
          <a:off x="1447800" y="1828800"/>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9"/>
          <p:cNvSpPr>
            <a:spLocks noGrp="1"/>
          </p:cNvSpPr>
          <p:nvPr>
            <p:ph type="title"/>
          </p:nvPr>
        </p:nvSpPr>
        <p:spPr>
          <a:xfrm>
            <a:off x="0" y="135467"/>
            <a:ext cx="9144000" cy="694267"/>
          </a:xfrm>
          <a:noFill/>
          <a:ln>
            <a:noFill/>
          </a:ln>
          <a:effectLst/>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106624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cSld name="1_CMS title1">
    <p:spTree>
      <p:nvGrpSpPr>
        <p:cNvPr id="1" name=""/>
        <p:cNvGrpSpPr/>
        <p:nvPr/>
      </p:nvGrpSpPr>
      <p:grpSpPr>
        <a:xfrm>
          <a:off x="0" y="0"/>
          <a:ext cx="0" cy="0"/>
          <a:chOff x="0" y="0"/>
          <a:chExt cx="0" cy="0"/>
        </a:xfrm>
      </p:grpSpPr>
      <p:pic>
        <p:nvPicPr>
          <p:cNvPr id="7" name="Picture 3"/>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60960" y="2438400"/>
            <a:ext cx="5623560" cy="4495800"/>
          </a:xfrm>
          <a:prstGeom prst="rect">
            <a:avLst/>
          </a:prstGeom>
          <a:noFill/>
          <a:ln w="9525">
            <a:noFill/>
            <a:miter lim="800000"/>
            <a:headEnd/>
            <a:tailEnd/>
          </a:ln>
          <a:effectLst/>
        </p:spPr>
      </p:pic>
      <p:sp>
        <p:nvSpPr>
          <p:cNvPr id="13" name="TextBox 12"/>
          <p:cNvSpPr txBox="1"/>
          <p:nvPr/>
        </p:nvSpPr>
        <p:spPr>
          <a:xfrm>
            <a:off x="-1668146" y="4928188"/>
            <a:ext cx="184666" cy="369332"/>
          </a:xfrm>
          <a:prstGeom prst="rect">
            <a:avLst/>
          </a:prstGeom>
          <a:noFill/>
        </p:spPr>
        <p:txBody>
          <a:bodyPr wrap="none" rtlCol="0">
            <a:spAutoFit/>
          </a:bodyPr>
          <a:lstStyle/>
          <a:p>
            <a:pPr defTabSz="457200" fontAlgn="base">
              <a:spcBef>
                <a:spcPct val="0"/>
              </a:spcBef>
              <a:spcAft>
                <a:spcPct val="0"/>
              </a:spcAft>
            </a:pPr>
            <a:endParaRPr lang="en-US" dirty="0">
              <a:solidFill>
                <a:prstClr val="black"/>
              </a:solidFill>
              <a:latin typeface="Arial" charset="0"/>
              <a:ea typeface="ＭＳ Ｐゴシック" pitchFamily="34" charset="-128"/>
            </a:endParaRPr>
          </a:p>
        </p:txBody>
      </p:sp>
      <p:sp>
        <p:nvSpPr>
          <p:cNvPr id="12" name="Title 7"/>
          <p:cNvSpPr>
            <a:spLocks noGrp="1"/>
          </p:cNvSpPr>
          <p:nvPr>
            <p:ph type="title"/>
          </p:nvPr>
        </p:nvSpPr>
        <p:spPr>
          <a:xfrm>
            <a:off x="0" y="1371600"/>
            <a:ext cx="9144000" cy="1066800"/>
          </a:xfrm>
        </p:spPr>
        <p:txBody>
          <a:bodyPr/>
          <a:lstStyle/>
          <a:p>
            <a:r>
              <a:rPr lang="en-US"/>
              <a:t>Click to edit Master title style</a:t>
            </a:r>
            <a:endParaRPr lang="en-US" dirty="0"/>
          </a:p>
        </p:txBody>
      </p:sp>
      <p:sp>
        <p:nvSpPr>
          <p:cNvPr id="8" name="Text Placeholder 2"/>
          <p:cNvSpPr>
            <a:spLocks noGrp="1"/>
          </p:cNvSpPr>
          <p:nvPr>
            <p:ph type="body" sz="quarter" idx="10" hasCustomPrompt="1"/>
          </p:nvPr>
        </p:nvSpPr>
        <p:spPr>
          <a:xfrm>
            <a:off x="5943600" y="3048000"/>
            <a:ext cx="2971800" cy="9144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9" name="Text Placeholder 2"/>
          <p:cNvSpPr>
            <a:spLocks noGrp="1"/>
          </p:cNvSpPr>
          <p:nvPr>
            <p:ph type="body" sz="quarter" idx="11" hasCustomPrompt="1"/>
          </p:nvPr>
        </p:nvSpPr>
        <p:spPr>
          <a:xfrm>
            <a:off x="5943600" y="4267200"/>
            <a:ext cx="29718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7595" y="228600"/>
            <a:ext cx="2652325" cy="914400"/>
          </a:xfrm>
          <a:prstGeom prst="rect">
            <a:avLst/>
          </a:prstGeom>
        </p:spPr>
      </p:pic>
      <p:sp>
        <p:nvSpPr>
          <p:cNvPr id="14" name="TextBox 13"/>
          <p:cNvSpPr txBox="1"/>
          <p:nvPr/>
        </p:nvSpPr>
        <p:spPr>
          <a:xfrm>
            <a:off x="-1668146" y="4928188"/>
            <a:ext cx="184666" cy="369332"/>
          </a:xfrm>
          <a:prstGeom prst="rect">
            <a:avLst/>
          </a:prstGeom>
          <a:noFill/>
        </p:spPr>
        <p:txBody>
          <a:bodyPr wrap="none" rtlCol="0">
            <a:spAutoFit/>
          </a:bodyPr>
          <a:lstStyle/>
          <a:p>
            <a:pPr defTabSz="457200" fontAlgn="base">
              <a:spcBef>
                <a:spcPct val="0"/>
              </a:spcBef>
              <a:spcAft>
                <a:spcPct val="0"/>
              </a:spcAft>
            </a:pPr>
            <a:endParaRPr lang="en-US" dirty="0">
              <a:solidFill>
                <a:prstClr val="black"/>
              </a:solidFill>
              <a:latin typeface="Arial" charset="0"/>
              <a:ea typeface="ＭＳ Ｐゴシック" pitchFamily="34" charset="-128"/>
            </a:endParaRPr>
          </a:p>
        </p:txBody>
      </p:sp>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7595" y="228600"/>
            <a:ext cx="2652325" cy="914400"/>
          </a:xfrm>
          <a:prstGeom prst="rect">
            <a:avLst/>
          </a:prstGeom>
        </p:spPr>
      </p:pic>
    </p:spTree>
    <p:extLst>
      <p:ext uri="{BB962C8B-B14F-4D97-AF65-F5344CB8AC3E}">
        <p14:creationId xmlns:p14="http://schemas.microsoft.com/office/powerpoint/2010/main" val="42533439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cSld name="CMS title2">
    <p:bg>
      <p:bgPr>
        <a:solidFill>
          <a:schemeClr val="bg1"/>
        </a:solidFill>
        <a:effectLst/>
      </p:bgPr>
    </p:bg>
    <p:spTree>
      <p:nvGrpSpPr>
        <p:cNvPr id="1" name=""/>
        <p:cNvGrpSpPr/>
        <p:nvPr/>
      </p:nvGrpSpPr>
      <p:grpSpPr>
        <a:xfrm>
          <a:off x="0" y="0"/>
          <a:ext cx="0" cy="0"/>
          <a:chOff x="0" y="0"/>
          <a:chExt cx="0" cy="0"/>
        </a:xfrm>
      </p:grpSpPr>
      <p:pic>
        <p:nvPicPr>
          <p:cNvPr id="8" name="Picture 2"/>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a:off x="0" y="2438400"/>
            <a:ext cx="4639734" cy="4419600"/>
          </a:xfrm>
          <a:prstGeom prst="rect">
            <a:avLst/>
          </a:prstGeom>
          <a:noFill/>
          <a:ln w="9525">
            <a:noFill/>
            <a:miter lim="800000"/>
            <a:headEnd/>
            <a:tailEnd/>
          </a:ln>
          <a:effectLst/>
        </p:spPr>
      </p:pic>
      <p:sp>
        <p:nvSpPr>
          <p:cNvPr id="13" name="TextBox 12"/>
          <p:cNvSpPr txBox="1"/>
          <p:nvPr/>
        </p:nvSpPr>
        <p:spPr>
          <a:xfrm>
            <a:off x="-1668146" y="4928188"/>
            <a:ext cx="184731" cy="300082"/>
          </a:xfrm>
          <a:prstGeom prst="rect">
            <a:avLst/>
          </a:prstGeom>
          <a:noFill/>
        </p:spPr>
        <p:txBody>
          <a:bodyPr wrap="none" rtlCol="0">
            <a:spAutoFit/>
          </a:bodyPr>
          <a:lstStyle/>
          <a:p>
            <a:pPr defTabSz="342900" fontAlgn="base">
              <a:spcBef>
                <a:spcPct val="0"/>
              </a:spcBef>
              <a:spcAft>
                <a:spcPct val="0"/>
              </a:spcAft>
            </a:pPr>
            <a:endParaRPr lang="en-US" sz="1350" dirty="0">
              <a:solidFill>
                <a:prstClr val="black"/>
              </a:solidFill>
              <a:latin typeface="Arial" charset="0"/>
              <a:ea typeface="ＭＳ Ｐゴシック" pitchFamily="34" charset="-128"/>
            </a:endParaRPr>
          </a:p>
        </p:txBody>
      </p:sp>
      <p:sp>
        <p:nvSpPr>
          <p:cNvPr id="12" name="Title 7"/>
          <p:cNvSpPr>
            <a:spLocks noGrp="1"/>
          </p:cNvSpPr>
          <p:nvPr>
            <p:ph type="title"/>
          </p:nvPr>
        </p:nvSpPr>
        <p:spPr>
          <a:xfrm>
            <a:off x="0" y="1371600"/>
            <a:ext cx="9144000" cy="1066800"/>
          </a:xfrm>
        </p:spPr>
        <p:txBody>
          <a:bodyPr/>
          <a:lstStyle/>
          <a:p>
            <a:r>
              <a:rPr lang="en-US"/>
              <a:t>Click to edit Master title style</a:t>
            </a:r>
            <a:endParaRPr lang="en-US" dirty="0"/>
          </a:p>
        </p:txBody>
      </p:sp>
      <p:sp>
        <p:nvSpPr>
          <p:cNvPr id="7" name="Text Placeholder 2"/>
          <p:cNvSpPr>
            <a:spLocks noGrp="1"/>
          </p:cNvSpPr>
          <p:nvPr>
            <p:ph type="body" sz="quarter" idx="10" hasCustomPrompt="1"/>
          </p:nvPr>
        </p:nvSpPr>
        <p:spPr>
          <a:xfrm>
            <a:off x="4953000" y="3048000"/>
            <a:ext cx="3276600" cy="914400"/>
          </a:xfrm>
        </p:spPr>
        <p:txBody>
          <a:bodyPr>
            <a:normAutofit/>
          </a:bodyPr>
          <a:lstStyle>
            <a:lvl1pPr marL="0" indent="0" algn="l">
              <a:buNone/>
              <a:defRPr sz="1800" b="1" i="1">
                <a:solidFill>
                  <a:srgbClr val="084A9C"/>
                </a:solidFill>
              </a:defRPr>
            </a:lvl1pPr>
          </a:lstStyle>
          <a:p>
            <a:pPr algn="l"/>
            <a:r>
              <a:rPr lang="en-US" sz="1800" b="1" i="1" dirty="0">
                <a:solidFill>
                  <a:srgbClr val="084A9C"/>
                </a:solidFill>
              </a:rPr>
              <a:t>Subtitle</a:t>
            </a:r>
          </a:p>
          <a:p>
            <a:pPr algn="l"/>
            <a:endParaRPr lang="en-US" sz="2100" b="0" i="1" dirty="0">
              <a:solidFill>
                <a:srgbClr val="084A9C"/>
              </a:solidFill>
            </a:endParaRPr>
          </a:p>
        </p:txBody>
      </p:sp>
      <p:sp>
        <p:nvSpPr>
          <p:cNvPr id="9" name="Text Placeholder 2"/>
          <p:cNvSpPr>
            <a:spLocks noGrp="1"/>
          </p:cNvSpPr>
          <p:nvPr>
            <p:ph type="body" sz="quarter" idx="11" hasCustomPrompt="1"/>
          </p:nvPr>
        </p:nvSpPr>
        <p:spPr>
          <a:xfrm>
            <a:off x="4953000" y="4191000"/>
            <a:ext cx="3276600" cy="838200"/>
          </a:xfrm>
        </p:spPr>
        <p:txBody>
          <a:bodyPr>
            <a:normAutofit/>
          </a:bodyPr>
          <a:lstStyle>
            <a:lvl1pPr marL="0" marR="0" indent="0" algn="l" defTabSz="685800" rtl="0" eaLnBrk="1" fontAlgn="auto" latinLnBrk="0" hangingPunct="1">
              <a:lnSpc>
                <a:spcPct val="100000"/>
              </a:lnSpc>
              <a:spcBef>
                <a:spcPct val="20000"/>
              </a:spcBef>
              <a:spcAft>
                <a:spcPts val="0"/>
              </a:spcAft>
              <a:buClrTx/>
              <a:buSzTx/>
              <a:buFont typeface="Arial" pitchFamily="34" charset="0"/>
              <a:buNone/>
              <a:tabLst/>
              <a:defRPr sz="1800" b="1" i="1">
                <a:solidFill>
                  <a:srgbClr val="084A9C"/>
                </a:solidFill>
              </a:defRPr>
            </a:lvl1pPr>
          </a:lstStyle>
          <a:p>
            <a:pPr algn="l"/>
            <a:r>
              <a:rPr lang="en-US" sz="1800" b="0" i="1" dirty="0">
                <a:solidFill>
                  <a:srgbClr val="084A9C"/>
                </a:solidFill>
              </a:rPr>
              <a:t>Presenter/Date</a:t>
            </a:r>
            <a:endParaRPr lang="en-US" sz="2100" b="0" i="1" dirty="0">
              <a:solidFill>
                <a:srgbClr val="084A9C"/>
              </a:solidFill>
            </a:endParaRPr>
          </a:p>
          <a:p>
            <a:pPr algn="l"/>
            <a:endParaRPr lang="en-US" sz="2100" b="0" i="1" dirty="0">
              <a:solidFill>
                <a:srgbClr val="084A9C"/>
              </a:solidFill>
            </a:endParaRPr>
          </a:p>
        </p:txBody>
      </p:sp>
      <p:pic>
        <p:nvPicPr>
          <p:cNvPr id="11" name="Picture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7596" y="228600"/>
            <a:ext cx="2652325" cy="914400"/>
          </a:xfrm>
          <a:prstGeom prst="rect">
            <a:avLst/>
          </a:prstGeom>
        </p:spPr>
      </p:pic>
      <p:sp>
        <p:nvSpPr>
          <p:cNvPr id="14" name="TextBox 13"/>
          <p:cNvSpPr txBox="1"/>
          <p:nvPr/>
        </p:nvSpPr>
        <p:spPr>
          <a:xfrm>
            <a:off x="-1668146" y="4928188"/>
            <a:ext cx="184731" cy="300082"/>
          </a:xfrm>
          <a:prstGeom prst="rect">
            <a:avLst/>
          </a:prstGeom>
          <a:noFill/>
        </p:spPr>
        <p:txBody>
          <a:bodyPr wrap="none" rtlCol="0">
            <a:spAutoFit/>
          </a:bodyPr>
          <a:lstStyle/>
          <a:p>
            <a:pPr defTabSz="342900" fontAlgn="base">
              <a:spcBef>
                <a:spcPct val="0"/>
              </a:spcBef>
              <a:spcAft>
                <a:spcPct val="0"/>
              </a:spcAft>
            </a:pPr>
            <a:endParaRPr lang="en-US" sz="1350" dirty="0">
              <a:solidFill>
                <a:prstClr val="black"/>
              </a:solidFill>
              <a:latin typeface="Arial" charset="0"/>
              <a:ea typeface="ＭＳ Ｐゴシック" pitchFamily="34" charset="-128"/>
            </a:endParaRPr>
          </a:p>
        </p:txBody>
      </p:sp>
      <p:pic>
        <p:nvPicPr>
          <p:cNvPr id="15" name="Picture 1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7596" y="228600"/>
            <a:ext cx="2652325" cy="914400"/>
          </a:xfrm>
          <a:prstGeom prst="rect">
            <a:avLst/>
          </a:prstGeom>
        </p:spPr>
      </p:pic>
    </p:spTree>
    <p:extLst>
      <p:ext uri="{BB962C8B-B14F-4D97-AF65-F5344CB8AC3E}">
        <p14:creationId xmlns:p14="http://schemas.microsoft.com/office/powerpoint/2010/main" val="1457455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CMS content2">
    <p:spTree>
      <p:nvGrpSpPr>
        <p:cNvPr id="1" name=""/>
        <p:cNvGrpSpPr/>
        <p:nvPr/>
      </p:nvGrpSpPr>
      <p:grpSpPr>
        <a:xfrm>
          <a:off x="0" y="0"/>
          <a:ext cx="0" cy="0"/>
          <a:chOff x="0" y="0"/>
          <a:chExt cx="0" cy="0"/>
        </a:xfrm>
      </p:grpSpPr>
      <p:sp>
        <p:nvSpPr>
          <p:cNvPr id="5" name="Title 1"/>
          <p:cNvSpPr>
            <a:spLocks noGrp="1"/>
          </p:cNvSpPr>
          <p:nvPr>
            <p:ph type="title"/>
          </p:nvPr>
        </p:nvSpPr>
        <p:spPr>
          <a:xfrm>
            <a:off x="0" y="0"/>
            <a:ext cx="9144000" cy="1417638"/>
          </a:xfrm>
          <a:prstGeom prst="rect">
            <a:avLst/>
          </a:prstGeom>
          <a:solidFill>
            <a:srgbClr val="084A9C"/>
          </a:solidFill>
          <a:effectLst>
            <a:outerShdw dist="76200" dir="5640000" algn="tl" rotWithShape="0">
              <a:srgbClr val="FFD004"/>
            </a:outerShdw>
          </a:effectLst>
        </p:spPr>
        <p:txBody>
          <a:bodyPr/>
          <a:lstStyle>
            <a:lvl1pPr>
              <a:defRPr>
                <a:solidFill>
                  <a:schemeClr val="bg1"/>
                </a:solidFill>
              </a:defRPr>
            </a:lvl1pPr>
          </a:lstStyle>
          <a:p>
            <a:r>
              <a:rPr lang="en-US"/>
              <a:t>Click to edit Master title style</a:t>
            </a:r>
            <a:endParaRPr lang="en-US" dirty="0"/>
          </a:p>
        </p:txBody>
      </p:sp>
      <p:sp>
        <p:nvSpPr>
          <p:cNvPr id="6" name="Content Placeholder 2"/>
          <p:cNvSpPr>
            <a:spLocks noGrp="1"/>
          </p:cNvSpPr>
          <p:nvPr>
            <p:ph idx="1"/>
          </p:nvPr>
        </p:nvSpPr>
        <p:spPr>
          <a:xfrm>
            <a:off x="457200" y="1828801"/>
            <a:ext cx="8229600" cy="4297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11494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8"/>
          <p:cNvSpPr>
            <a:spLocks noGrp="1"/>
          </p:cNvSpPr>
          <p:nvPr>
            <p:ph type="title"/>
          </p:nvPr>
        </p:nvSpPr>
        <p:spPr>
          <a:xfrm>
            <a:off x="0" y="0"/>
            <a:ext cx="9144000" cy="1447800"/>
          </a:xfrm>
          <a:prstGeom prst="rect">
            <a:avLst/>
          </a:prstGeom>
          <a:solidFill>
            <a:srgbClr val="FFD004"/>
          </a:solidFill>
          <a:effectLst>
            <a:outerShdw dist="76200" dir="5640000" algn="tl" rotWithShape="0">
              <a:srgbClr val="084A9C"/>
            </a:outerShdw>
          </a:effectLst>
        </p:spPr>
        <p:txBody>
          <a:bodyPr vert="horz" lIns="91440" tIns="45720" rIns="91440" bIns="45720" rtlCol="0" anchor="ctr">
            <a:noAutofit/>
          </a:bodyPr>
          <a:lstStyle/>
          <a:p>
            <a:r>
              <a:rPr lang="en-US" dirty="0"/>
              <a:t>Click to edit Master title style</a:t>
            </a:r>
          </a:p>
        </p:txBody>
      </p:sp>
      <p:sp>
        <p:nvSpPr>
          <p:cNvPr id="7"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795" r:id="rId1"/>
    <p:sldLayoutId id="2147483806" r:id="rId2"/>
    <p:sldLayoutId id="2147483803" r:id="rId3"/>
    <p:sldLayoutId id="2147483816" r:id="rId4"/>
    <p:sldLayoutId id="2147483821" r:id="rId5"/>
    <p:sldLayoutId id="2147483823" r:id="rId6"/>
    <p:sldLayoutId id="2147483822" r:id="rId7"/>
    <p:sldLayoutId id="2147483824" r:id="rId8"/>
    <p:sldLayoutId id="2147483825" r:id="rId9"/>
    <p:sldLayoutId id="2147483826" r:id="rId10"/>
    <p:sldLayoutId id="2147483827" r:id="rId11"/>
  </p:sldLayoutIdLst>
  <p:hf hdr="0" ftr="0" dt="0"/>
  <p:txStyles>
    <p:titleStyle>
      <a:lvl1pPr indent="0" algn="ctr" defTabSz="914400" rtl="0" eaLnBrk="1" latinLnBrk="0" hangingPunct="1">
        <a:spcBef>
          <a:spcPts val="0"/>
        </a:spcBef>
        <a:buNone/>
        <a:defRPr sz="44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rian.Slater@cms.hhs.gov" TargetMode="External"/><Relationship Id="rId2" Type="http://schemas.openxmlformats.org/officeDocument/2006/relationships/notesSlide" Target="../notesSlides/notesSlide1.xml"/><Relationship Id="rId1" Type="http://schemas.openxmlformats.org/officeDocument/2006/relationships/slideLayout" Target="../slideLayouts/slideLayout9.xml"/><Relationship Id="rId4" Type="http://schemas.openxmlformats.org/officeDocument/2006/relationships/hyperlink" Target="mailto:Kelly.Vontran@cms.hhs.gov"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hyperlink" Target="https://www.cms.gov/medicare/medicare-fee-for-service-payment/homehealthpps/hh-pdgm" TargetMode="Externa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www.cms.gov/medicare/medicare-fee-for-service-payment/homehealthpps/hh-pdgm" TargetMode="External"/><Relationship Id="rId7" Type="http://schemas.openxmlformats.org/officeDocument/2006/relationships/hyperlink" Target="mailto:HomeHealthPolicy@cms.hhs.gov" TargetMode="External"/><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hyperlink" Target="https://www.cms.gov/Research-Statistics-Data-and-Systems/Files-for-Order/LimitedDataSets/Home_Health_PPS_LDS" TargetMode="External"/><Relationship Id="rId5" Type="http://schemas.openxmlformats.org/officeDocument/2006/relationships/hyperlink" Target="https://www.congress.gov/bill/117th-congress/house-bill/2617?r=1&amp;s=3" TargetMode="External"/><Relationship Id="rId4" Type="http://schemas.openxmlformats.org/officeDocument/2006/relationships/hyperlink" Target="https://www.govinfo.gov/content/pkg/FR-2022-11-04/pdf/2022-23722.pdf"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pixabay.com/en/question-mark-question-response-1019820/" TargetMode="External"/><Relationship Id="rId2" Type="http://schemas.openxmlformats.org/officeDocument/2006/relationships/image" Target="../media/image13.jp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253067"/>
            <a:ext cx="9144000" cy="1176866"/>
          </a:xfrm>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CY 2023 Regulatory Update:</a:t>
            </a:r>
            <a:br>
              <a:rPr lang="en-US" sz="4000" dirty="0">
                <a:latin typeface="Tahoma" panose="020B0604030504040204" pitchFamily="34" charset="0"/>
                <a:ea typeface="Tahoma" panose="020B0604030504040204" pitchFamily="34" charset="0"/>
                <a:cs typeface="Tahoma" panose="020B0604030504040204" pitchFamily="34" charset="0"/>
              </a:rPr>
            </a:br>
            <a:r>
              <a:rPr lang="en-US" sz="4000" dirty="0">
                <a:latin typeface="Tahoma" panose="020B0604030504040204" pitchFamily="34" charset="0"/>
                <a:ea typeface="Tahoma" panose="020B0604030504040204" pitchFamily="34" charset="0"/>
                <a:cs typeface="Tahoma" panose="020B0604030504040204" pitchFamily="34" charset="0"/>
              </a:rPr>
              <a:t>Medicare Home Health</a:t>
            </a:r>
          </a:p>
        </p:txBody>
      </p:sp>
      <p:sp>
        <p:nvSpPr>
          <p:cNvPr id="4" name="Text Placeholder 5">
            <a:extLst>
              <a:ext uri="{FF2B5EF4-FFF2-40B4-BE49-F238E27FC236}">
                <a16:creationId xmlns:a16="http://schemas.microsoft.com/office/drawing/2014/main" id="{CFB31D5F-A29E-403F-961E-9B1154AA6074}"/>
              </a:ext>
            </a:extLst>
          </p:cNvPr>
          <p:cNvSpPr>
            <a:spLocks noGrp="1"/>
          </p:cNvSpPr>
          <p:nvPr>
            <p:ph type="body" sz="quarter" idx="10"/>
          </p:nvPr>
        </p:nvSpPr>
        <p:spPr>
          <a:xfrm>
            <a:off x="5943600" y="3048000"/>
            <a:ext cx="2971800" cy="3489278"/>
          </a:xfrm>
        </p:spPr>
        <p:txBody>
          <a:bodyPr>
            <a:normAutofit/>
          </a:bodyPr>
          <a:lstStyle/>
          <a:p>
            <a:pPr algn="r">
              <a:defRPr/>
            </a:pPr>
            <a:r>
              <a:rPr lang="en-US" sz="1400" dirty="0">
                <a:latin typeface="Tahoma" panose="020B0604030504040204" pitchFamily="34" charset="0"/>
                <a:ea typeface="Tahoma" panose="020B0604030504040204" pitchFamily="34" charset="0"/>
                <a:cs typeface="Tahoma" panose="020B0604030504040204" pitchFamily="34" charset="0"/>
              </a:rPr>
              <a:t>Brian Slater, Director</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Center for Medicare</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Chronic Care Policy Group </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Division of Home Health &amp; Hospice</a:t>
            </a:r>
          </a:p>
          <a:p>
            <a:pPr algn="r">
              <a:defRPr/>
            </a:pPr>
            <a:r>
              <a:rPr lang="en-US" sz="1400" dirty="0">
                <a:solidFill>
                  <a:prstClr val="black"/>
                </a:solidFill>
                <a:latin typeface="Tahoma" panose="020B0604030504040204" pitchFamily="34" charset="0"/>
                <a:ea typeface="Tahoma" panose="020B0604030504040204" pitchFamily="34" charset="0"/>
                <a:cs typeface="Tahoma" panose="020B0604030504040204" pitchFamily="34" charset="0"/>
                <a:hlinkClick r:id="rId3"/>
              </a:rPr>
              <a:t>Brian.Slater@cms.hhs.gov</a:t>
            </a:r>
            <a:r>
              <a:rPr lang="en-US" sz="1400" dirty="0">
                <a:solidFill>
                  <a:prstClr val="black"/>
                </a:solidFill>
                <a:latin typeface="Tahoma" panose="020B0604030504040204" pitchFamily="34" charset="0"/>
                <a:ea typeface="Tahoma" panose="020B0604030504040204" pitchFamily="34" charset="0"/>
                <a:cs typeface="Tahoma" panose="020B0604030504040204" pitchFamily="34" charset="0"/>
              </a:rPr>
              <a:t> </a:t>
            </a:r>
          </a:p>
          <a:p>
            <a:pPr algn="r">
              <a:defRPr/>
            </a:pPr>
            <a:endParaRPr lang="en-US" sz="1400" dirty="0">
              <a:solidFill>
                <a:prstClr val="black"/>
              </a:solidFill>
              <a:latin typeface="Tahoma" panose="020B0604030504040204" pitchFamily="34" charset="0"/>
              <a:ea typeface="Tahoma" panose="020B0604030504040204" pitchFamily="34" charset="0"/>
              <a:cs typeface="Tahoma" panose="020B0604030504040204" pitchFamily="34" charset="0"/>
            </a:endParaRP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Kelly Vontran, Deputy Director</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Center for Medicare</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Chronic Care Policy Group </a:t>
            </a:r>
          </a:p>
          <a:p>
            <a:pPr algn="r">
              <a:defRPr/>
            </a:pPr>
            <a:r>
              <a:rPr lang="en-US" sz="1400" dirty="0">
                <a:latin typeface="Tahoma" panose="020B0604030504040204" pitchFamily="34" charset="0"/>
                <a:ea typeface="Tahoma" panose="020B0604030504040204" pitchFamily="34" charset="0"/>
                <a:cs typeface="Tahoma" panose="020B0604030504040204" pitchFamily="34" charset="0"/>
              </a:rPr>
              <a:t>Division of Home Health &amp; Hospice</a:t>
            </a:r>
          </a:p>
          <a:p>
            <a:pPr algn="r">
              <a:defRPr/>
            </a:pPr>
            <a:r>
              <a:rPr lang="en-US" sz="1400" dirty="0">
                <a:solidFill>
                  <a:prstClr val="black"/>
                </a:solidFill>
                <a:latin typeface="Tahoma" panose="020B0604030504040204" pitchFamily="34" charset="0"/>
                <a:ea typeface="Tahoma" panose="020B0604030504040204" pitchFamily="34" charset="0"/>
                <a:cs typeface="Tahoma" panose="020B0604030504040204" pitchFamily="34" charset="0"/>
                <a:hlinkClick r:id="rId4"/>
              </a:rPr>
              <a:t>Kelly.Vontran@cms.hhs.gov</a:t>
            </a:r>
            <a:r>
              <a:rPr lang="en-US" sz="1400" dirty="0">
                <a:solidFill>
                  <a:prstClr val="black"/>
                </a:solidFill>
                <a:latin typeface="Tahoma" panose="020B0604030504040204" pitchFamily="34" charset="0"/>
                <a:ea typeface="Tahoma" panose="020B0604030504040204" pitchFamily="34" charset="0"/>
                <a:cs typeface="Tahoma" panose="020B0604030504040204" pitchFamily="34" charset="0"/>
              </a:rPr>
              <a:t> </a:t>
            </a:r>
          </a:p>
          <a:p>
            <a:pPr algn="r">
              <a:defRPr/>
            </a:pPr>
            <a:endParaRPr lang="en-US" sz="3200" dirty="0">
              <a:latin typeface="Tahoma" panose="020B0604030504040204" pitchFamily="34" charset="0"/>
              <a:ea typeface="Tahoma" panose="020B0604030504040204" pitchFamily="34" charset="0"/>
              <a:cs typeface="Tahoma" panose="020B0604030504040204" pitchFamily="34" charset="0"/>
            </a:endParaRPr>
          </a:p>
          <a:p>
            <a:endParaRPr lang="en-US" dirty="0"/>
          </a:p>
        </p:txBody>
      </p:sp>
    </p:spTree>
    <p:extLst>
      <p:ext uri="{BB962C8B-B14F-4D97-AF65-F5344CB8AC3E}">
        <p14:creationId xmlns:p14="http://schemas.microsoft.com/office/powerpoint/2010/main" val="3558113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77154-9B0C-4370-85DC-A12A57CAAC66}"/>
              </a:ext>
            </a:extLst>
          </p:cNvPr>
          <p:cNvSpPr>
            <a:spLocks noGrp="1"/>
          </p:cNvSpPr>
          <p:nvPr>
            <p:ph type="title"/>
          </p:nvPr>
        </p:nvSpPr>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FY 2023 Hospice Final Rule</a:t>
            </a:r>
          </a:p>
        </p:txBody>
      </p:sp>
      <p:sp>
        <p:nvSpPr>
          <p:cNvPr id="3" name="Text Placeholder 2">
            <a:extLst>
              <a:ext uri="{FF2B5EF4-FFF2-40B4-BE49-F238E27FC236}">
                <a16:creationId xmlns:a16="http://schemas.microsoft.com/office/drawing/2014/main" id="{D13E75D1-690B-4B9A-AE68-D2AE3092834D}"/>
              </a:ext>
            </a:extLst>
          </p:cNvPr>
          <p:cNvSpPr>
            <a:spLocks noGrp="1"/>
          </p:cNvSpPr>
          <p:nvPr>
            <p:ph type="body" sz="quarter" idx="10"/>
          </p:nvPr>
        </p:nvSpPr>
        <p:spPr>
          <a:xfrm>
            <a:off x="4848446" y="3418367"/>
            <a:ext cx="3112706" cy="1447248"/>
          </a:xfrm>
        </p:spPr>
        <p:txBody>
          <a:bodyPr>
            <a:noAutofit/>
          </a:bodyPr>
          <a:lstStyle/>
          <a:p>
            <a:pPr algn="ctr"/>
            <a:r>
              <a:rPr lang="en-US" sz="3000" dirty="0"/>
              <a:t>Payment Policy Regulatory Update </a:t>
            </a:r>
          </a:p>
        </p:txBody>
      </p:sp>
      <p:sp>
        <p:nvSpPr>
          <p:cNvPr id="5" name="Text Placeholder 2">
            <a:extLst>
              <a:ext uri="{FF2B5EF4-FFF2-40B4-BE49-F238E27FC236}">
                <a16:creationId xmlns:a16="http://schemas.microsoft.com/office/drawing/2014/main" id="{777093CF-CB6A-4515-9958-D9766F36A590}"/>
              </a:ext>
            </a:extLst>
          </p:cNvPr>
          <p:cNvSpPr txBox="1">
            <a:spLocks/>
          </p:cNvSpPr>
          <p:nvPr/>
        </p:nvSpPr>
        <p:spPr>
          <a:xfrm>
            <a:off x="4848446" y="4940153"/>
            <a:ext cx="3028950" cy="685800"/>
          </a:xfrm>
          <a:prstGeom prst="rect">
            <a:avLst/>
          </a:prstGeom>
        </p:spPr>
        <p:txBody>
          <a:bodyPr vert="horz" lIns="68580" tIns="34290" rIns="68580" bIns="34290" rtlCol="0">
            <a:noAutofit/>
          </a:bodyPr>
          <a:lstStyle>
            <a:lvl1pPr marL="0" indent="0" algn="l" defTabSz="914400" rtl="0" eaLnBrk="1" latinLnBrk="0" hangingPunct="1">
              <a:spcBef>
                <a:spcPct val="20000"/>
              </a:spcBef>
              <a:buFont typeface="Arial" pitchFamily="34" charset="0"/>
              <a:buNone/>
              <a:defRPr sz="2400" b="1" i="1" kern="1200">
                <a:solidFill>
                  <a:srgbClr val="084A9C"/>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US" sz="1200" b="0" dirty="0">
                <a:latin typeface="Calibri"/>
              </a:rPr>
              <a:t>CMS-1773-F</a:t>
            </a:r>
          </a:p>
          <a:p>
            <a:pPr algn="ctr"/>
            <a:r>
              <a:rPr lang="en-US" sz="1200" b="0" dirty="0">
                <a:latin typeface="Calibri"/>
              </a:rPr>
              <a:t>Published: July 29, 2022</a:t>
            </a:r>
          </a:p>
          <a:p>
            <a:pPr algn="ctr"/>
            <a:r>
              <a:rPr lang="en-US" sz="1200" b="0" dirty="0">
                <a:latin typeface="Calibri"/>
              </a:rPr>
              <a:t>Effective: October 1, 2022</a:t>
            </a:r>
          </a:p>
        </p:txBody>
      </p:sp>
    </p:spTree>
    <p:extLst>
      <p:ext uri="{BB962C8B-B14F-4D97-AF65-F5344CB8AC3E}">
        <p14:creationId xmlns:p14="http://schemas.microsoft.com/office/powerpoint/2010/main" val="34438637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3F7C209-6F34-495A-A10F-FCA41EC53B05}"/>
              </a:ext>
            </a:extLst>
          </p:cNvPr>
          <p:cNvSpPr>
            <a:spLocks noGrp="1"/>
          </p:cNvSpPr>
          <p:nvPr>
            <p:ph type="sldNum" sz="quarter" idx="10"/>
          </p:nvPr>
        </p:nvSpPr>
        <p:spPr/>
        <p:txBody>
          <a:bodyPr/>
          <a:lstStyle/>
          <a:p>
            <a:fld id="{7022FF3C-310F-4809-A5BE-BC5BA8AA108D}" type="slidenum">
              <a:rPr lang="en-US" smtClean="0"/>
              <a:t>3</a:t>
            </a:fld>
            <a:endParaRPr lang="en-US" dirty="0"/>
          </a:p>
        </p:txBody>
      </p:sp>
      <p:sp>
        <p:nvSpPr>
          <p:cNvPr id="3" name="Content Placeholder 2">
            <a:extLst>
              <a:ext uri="{FF2B5EF4-FFF2-40B4-BE49-F238E27FC236}">
                <a16:creationId xmlns:a16="http://schemas.microsoft.com/office/drawing/2014/main" id="{6EA0BF41-07F4-4947-BD1B-1E54E6C72C23}"/>
              </a:ext>
            </a:extLst>
          </p:cNvPr>
          <p:cNvSpPr>
            <a:spLocks noGrp="1"/>
          </p:cNvSpPr>
          <p:nvPr>
            <p:ph idx="1"/>
          </p:nvPr>
        </p:nvSpPr>
        <p:spPr/>
        <p:txBody>
          <a:bodyPr>
            <a:normAutofit lnSpcReduction="10000"/>
          </a:bodyPr>
          <a:lstStyle/>
          <a:p>
            <a:r>
              <a:rPr lang="en-US" b="1" dirty="0">
                <a:latin typeface="Tahoma" panose="020B0604030504040204" pitchFamily="34" charset="0"/>
                <a:ea typeface="Tahoma" panose="020B0604030504040204" pitchFamily="34" charset="0"/>
                <a:cs typeface="Tahoma" panose="020B0604030504040204" pitchFamily="34" charset="0"/>
              </a:rPr>
              <a:t>FY 2023 Hospice Final Rule:</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Hospice Payment Rate Update Percentage</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Hospice Payment Rates</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Hospice Cap</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Consolidated Appropriations Act, 2021:  Hospice Cap</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Permanent Cap on Hospice Wage Index Decreases</a:t>
            </a:r>
          </a:p>
          <a:p>
            <a:pPr lvl="1">
              <a:buFont typeface="Tahoma" panose="020B0604030504040204" pitchFamily="34" charset="0"/>
              <a:buChar char="⁻"/>
            </a:pPr>
            <a:r>
              <a:rPr lang="en-US" dirty="0">
                <a:latin typeface="Tahoma" panose="020B0604030504040204" pitchFamily="34" charset="0"/>
                <a:ea typeface="Tahoma" panose="020B0604030504040204" pitchFamily="34" charset="0"/>
                <a:cs typeface="Tahoma" panose="020B0604030504040204" pitchFamily="34" charset="0"/>
              </a:rPr>
              <a:t>Hospice Impacts</a:t>
            </a:r>
          </a:p>
        </p:txBody>
      </p:sp>
      <p:sp>
        <p:nvSpPr>
          <p:cNvPr id="4" name="Title 3">
            <a:extLst>
              <a:ext uri="{FF2B5EF4-FFF2-40B4-BE49-F238E27FC236}">
                <a16:creationId xmlns:a16="http://schemas.microsoft.com/office/drawing/2014/main" id="{FEC18B34-E273-4B7A-AB6C-33BE420D25FF}"/>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Agenda</a:t>
            </a:r>
            <a:endParaRPr lang="en-US" dirty="0"/>
          </a:p>
        </p:txBody>
      </p:sp>
    </p:spTree>
    <p:extLst>
      <p:ext uri="{BB962C8B-B14F-4D97-AF65-F5344CB8AC3E}">
        <p14:creationId xmlns:p14="http://schemas.microsoft.com/office/powerpoint/2010/main" val="42637782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1C1B3EF-A093-4FCE-8A6C-93ECE9ECD594}"/>
              </a:ext>
            </a:extLst>
          </p:cNvPr>
          <p:cNvSpPr>
            <a:spLocks noGrp="1"/>
          </p:cNvSpPr>
          <p:nvPr>
            <p:ph type="sldNum" sz="quarter" idx="10"/>
          </p:nvPr>
        </p:nvSpPr>
        <p:spPr/>
        <p:txBody>
          <a:bodyPr/>
          <a:lstStyle/>
          <a:p>
            <a:fld id="{7022FF3C-310F-4809-A5BE-BC5BA8AA108D}" type="slidenum">
              <a:rPr lang="en-US" smtClean="0"/>
              <a:t>4</a:t>
            </a:fld>
            <a:endParaRPr lang="en-US" dirty="0"/>
          </a:p>
        </p:txBody>
      </p:sp>
      <p:sp>
        <p:nvSpPr>
          <p:cNvPr id="3" name="Content Placeholder 2">
            <a:extLst>
              <a:ext uri="{FF2B5EF4-FFF2-40B4-BE49-F238E27FC236}">
                <a16:creationId xmlns:a16="http://schemas.microsoft.com/office/drawing/2014/main" id="{D3950DDA-62ED-4C18-B657-CF753D95F1F7}"/>
              </a:ext>
            </a:extLst>
          </p:cNvPr>
          <p:cNvSpPr>
            <a:spLocks noGrp="1"/>
          </p:cNvSpPr>
          <p:nvPr>
            <p:ph idx="1"/>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The Inpatient Hospital Market Basket Update Percentage for FY 2023 is 4.1 percent minus the productivity factor of 0.3 percent.</a:t>
            </a:r>
          </a:p>
          <a:p>
            <a:r>
              <a:rPr lang="en-US" dirty="0">
                <a:latin typeface="Tahoma" panose="020B0604030504040204" pitchFamily="34" charset="0"/>
                <a:ea typeface="Tahoma" panose="020B0604030504040204" pitchFamily="34" charset="0"/>
                <a:cs typeface="Tahoma" panose="020B0604030504040204" pitchFamily="34" charset="0"/>
              </a:rPr>
              <a:t>The FY 2023 Hospice Payment Update Percentage is 3.8 percent. </a:t>
            </a:r>
          </a:p>
        </p:txBody>
      </p:sp>
      <p:sp>
        <p:nvSpPr>
          <p:cNvPr id="4" name="Title 3">
            <a:extLst>
              <a:ext uri="{FF2B5EF4-FFF2-40B4-BE49-F238E27FC236}">
                <a16:creationId xmlns:a16="http://schemas.microsoft.com/office/drawing/2014/main" id="{E1D95C2E-60C7-496E-B72D-1DB14686784F}"/>
              </a:ext>
            </a:extLst>
          </p:cNvPr>
          <p:cNvSpPr>
            <a:spLocks noGrp="1"/>
          </p:cNvSpPr>
          <p:nvPr>
            <p:ph type="title"/>
          </p:nvPr>
        </p:nvSpPr>
        <p:spPr/>
        <p:txBody>
          <a:bodyPr/>
          <a:lstStyle/>
          <a:p>
            <a:r>
              <a:rPr lang="en-US" sz="2800" dirty="0">
                <a:latin typeface="Tahoma" panose="020B0604030504040204" pitchFamily="34" charset="0"/>
                <a:ea typeface="Tahoma" panose="020B0604030504040204" pitchFamily="34" charset="0"/>
                <a:cs typeface="Tahoma" panose="020B0604030504040204" pitchFamily="34" charset="0"/>
              </a:rPr>
              <a:t>FY 2023 Hospice Payment Update Percentage</a:t>
            </a:r>
          </a:p>
        </p:txBody>
      </p:sp>
    </p:spTree>
    <p:extLst>
      <p:ext uri="{BB962C8B-B14F-4D97-AF65-F5344CB8AC3E}">
        <p14:creationId xmlns:p14="http://schemas.microsoft.com/office/powerpoint/2010/main" val="6934945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18C84-2822-4EEA-8796-A58B56CE5C69}"/>
              </a:ext>
            </a:extLst>
          </p:cNvPr>
          <p:cNvSpPr>
            <a:spLocks noGrp="1"/>
          </p:cNvSpPr>
          <p:nvPr>
            <p:ph type="sldNum" sz="quarter" idx="10"/>
          </p:nvPr>
        </p:nvSpPr>
        <p:spPr/>
        <p:txBody>
          <a:bodyPr/>
          <a:lstStyle/>
          <a:p>
            <a:fld id="{7022FF3C-310F-4809-A5BE-BC5BA8AA108D}" type="slidenum">
              <a:rPr lang="en-US" smtClean="0"/>
              <a:t>5</a:t>
            </a:fld>
            <a:endParaRPr lang="en-US" dirty="0"/>
          </a:p>
        </p:txBody>
      </p:sp>
      <p:sp>
        <p:nvSpPr>
          <p:cNvPr id="4" name="Title 3">
            <a:extLst>
              <a:ext uri="{FF2B5EF4-FFF2-40B4-BE49-F238E27FC236}">
                <a16:creationId xmlns:a16="http://schemas.microsoft.com/office/drawing/2014/main" id="{CCCBCA9D-B9B7-4B10-8889-D008CA5A2B1B}"/>
              </a:ext>
            </a:extLst>
          </p:cNvPr>
          <p:cNvSpPr>
            <a:spLocks noGrp="1"/>
          </p:cNvSpPr>
          <p:nvPr>
            <p:ph type="title"/>
          </p:nvPr>
        </p:nvSpPr>
        <p:spPr>
          <a:xfrm>
            <a:off x="0" y="58723"/>
            <a:ext cx="9144000" cy="771011"/>
          </a:xfrm>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FY 2023 Hospice Payment Rates</a:t>
            </a:r>
          </a:p>
        </p:txBody>
      </p:sp>
      <p:graphicFrame>
        <p:nvGraphicFramePr>
          <p:cNvPr id="7" name="Content Placeholder 6">
            <a:extLst>
              <a:ext uri="{FF2B5EF4-FFF2-40B4-BE49-F238E27FC236}">
                <a16:creationId xmlns:a16="http://schemas.microsoft.com/office/drawing/2014/main" id="{C3558BFF-CC77-4F3C-B143-0EC13DBD1809}"/>
              </a:ext>
            </a:extLst>
          </p:cNvPr>
          <p:cNvGraphicFramePr>
            <a:graphicFrameLocks noGrp="1"/>
          </p:cNvGraphicFramePr>
          <p:nvPr>
            <p:ph idx="1"/>
            <p:extLst>
              <p:ext uri="{D42A27DB-BD31-4B8C-83A1-F6EECF244321}">
                <p14:modId xmlns:p14="http://schemas.microsoft.com/office/powerpoint/2010/main" val="2783045351"/>
              </p:ext>
            </p:extLst>
          </p:nvPr>
        </p:nvGraphicFramePr>
        <p:xfrm>
          <a:off x="109057" y="1828799"/>
          <a:ext cx="8800049" cy="3733103"/>
        </p:xfrm>
        <a:graphic>
          <a:graphicData uri="http://schemas.openxmlformats.org/drawingml/2006/table">
            <a:tbl>
              <a:tblPr firstRow="1" bandRow="1">
                <a:tableStyleId>{5C22544A-7EE6-4342-B048-85BDC9FD1C3A}</a:tableStyleId>
              </a:tblPr>
              <a:tblGrid>
                <a:gridCol w="1543574">
                  <a:extLst>
                    <a:ext uri="{9D8B030D-6E8A-4147-A177-3AD203B41FA5}">
                      <a16:colId xmlns:a16="http://schemas.microsoft.com/office/drawing/2014/main" val="3149824014"/>
                    </a:ext>
                  </a:extLst>
                </a:gridCol>
                <a:gridCol w="1372771">
                  <a:extLst>
                    <a:ext uri="{9D8B030D-6E8A-4147-A177-3AD203B41FA5}">
                      <a16:colId xmlns:a16="http://schemas.microsoft.com/office/drawing/2014/main" val="1646693989"/>
                    </a:ext>
                  </a:extLst>
                </a:gridCol>
                <a:gridCol w="1470926">
                  <a:extLst>
                    <a:ext uri="{9D8B030D-6E8A-4147-A177-3AD203B41FA5}">
                      <a16:colId xmlns:a16="http://schemas.microsoft.com/office/drawing/2014/main" val="446354852"/>
                    </a:ext>
                  </a:extLst>
                </a:gridCol>
                <a:gridCol w="1470926">
                  <a:extLst>
                    <a:ext uri="{9D8B030D-6E8A-4147-A177-3AD203B41FA5}">
                      <a16:colId xmlns:a16="http://schemas.microsoft.com/office/drawing/2014/main" val="492473900"/>
                    </a:ext>
                  </a:extLst>
                </a:gridCol>
                <a:gridCol w="1470926">
                  <a:extLst>
                    <a:ext uri="{9D8B030D-6E8A-4147-A177-3AD203B41FA5}">
                      <a16:colId xmlns:a16="http://schemas.microsoft.com/office/drawing/2014/main" val="555116017"/>
                    </a:ext>
                  </a:extLst>
                </a:gridCol>
                <a:gridCol w="1470926">
                  <a:extLst>
                    <a:ext uri="{9D8B030D-6E8A-4147-A177-3AD203B41FA5}">
                      <a16:colId xmlns:a16="http://schemas.microsoft.com/office/drawing/2014/main" val="1891022989"/>
                    </a:ext>
                  </a:extLst>
                </a:gridCol>
              </a:tblGrid>
              <a:tr h="943467">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Level of Care</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FY 2022 Rates</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Sia Budget Neutrality Factor</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Wage-Index Budget Neutrality Factor</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FY 2023 Hospice Payment Update</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Final FY 2023 Payment Rates</a:t>
                      </a:r>
                    </a:p>
                  </a:txBody>
                  <a:tcPr/>
                </a:tc>
                <a:extLst>
                  <a:ext uri="{0D108BD9-81ED-4DB2-BD59-A6C34878D82A}">
                    <a16:rowId xmlns:a16="http://schemas.microsoft.com/office/drawing/2014/main" val="3741153629"/>
                  </a:ext>
                </a:extLst>
              </a:tr>
              <a:tr h="425143">
                <a:tc>
                  <a:txBody>
                    <a:bodyPr/>
                    <a:lstStyle/>
                    <a:p>
                      <a:pPr algn="ctr"/>
                      <a:r>
                        <a:rPr lang="en-US" sz="1400" b="0" dirty="0">
                          <a:latin typeface="Tahoma" panose="020B0604030504040204" pitchFamily="34" charset="0"/>
                          <a:ea typeface="Tahoma" panose="020B0604030504040204" pitchFamily="34" charset="0"/>
                          <a:cs typeface="Tahoma" panose="020B0604030504040204" pitchFamily="34" charset="0"/>
                        </a:rPr>
                        <a:t>RHC (Days 1-60)</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$203.40</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1.0003</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1.038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$211.34</a:t>
                      </a:r>
                    </a:p>
                  </a:txBody>
                  <a:tcPr/>
                </a:tc>
                <a:extLst>
                  <a:ext uri="{0D108BD9-81ED-4DB2-BD59-A6C34878D82A}">
                    <a16:rowId xmlns:a16="http://schemas.microsoft.com/office/drawing/2014/main" val="251798966"/>
                  </a:ext>
                </a:extLst>
              </a:tr>
              <a:tr h="425143">
                <a:tc>
                  <a:txBody>
                    <a:bodyPr/>
                    <a:lstStyle/>
                    <a:p>
                      <a:pPr algn="ctr"/>
                      <a:r>
                        <a:rPr lang="en-US" sz="1400" dirty="0">
                          <a:latin typeface="Tahoma" panose="020B0604030504040204" pitchFamily="34" charset="0"/>
                          <a:ea typeface="Tahoma" panose="020B0604030504040204" pitchFamily="34" charset="0"/>
                          <a:cs typeface="Tahoma" panose="020B0604030504040204" pitchFamily="34" charset="0"/>
                        </a:rPr>
                        <a:t>RHC (Days 61+)</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$160.74</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1.0003</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1.0006</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1.038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$167.00</a:t>
                      </a:r>
                    </a:p>
                  </a:txBody>
                  <a:tcPr/>
                </a:tc>
                <a:extLst>
                  <a:ext uri="{0D108BD9-81ED-4DB2-BD59-A6C34878D82A}">
                    <a16:rowId xmlns:a16="http://schemas.microsoft.com/office/drawing/2014/main" val="1744294768"/>
                  </a:ext>
                </a:extLst>
              </a:tr>
              <a:tr h="425143">
                <a:tc>
                  <a:txBody>
                    <a:bodyPr/>
                    <a:lstStyle/>
                    <a:p>
                      <a:pPr algn="ct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868409660"/>
                  </a:ext>
                </a:extLst>
              </a:tr>
              <a:tr h="663921">
                <a:tc>
                  <a:txBody>
                    <a:bodyPr/>
                    <a:lstStyle/>
                    <a:p>
                      <a:pPr algn="l"/>
                      <a:r>
                        <a:rPr lang="en-US" sz="1600" dirty="0">
                          <a:latin typeface="Tahoma" panose="020B0604030504040204" pitchFamily="34" charset="0"/>
                          <a:ea typeface="Tahoma" panose="020B0604030504040204" pitchFamily="34" charset="0"/>
                          <a:cs typeface="Tahoma" panose="020B0604030504040204" pitchFamily="34" charset="0"/>
                        </a:rPr>
                        <a:t>CHC</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$1,462.52</a:t>
                      </a:r>
                    </a:p>
                    <a:p>
                      <a:pPr algn="ctr"/>
                      <a:r>
                        <a:rPr lang="en-US" sz="1600" dirty="0">
                          <a:latin typeface="Tahoma" panose="020B0604030504040204" pitchFamily="34" charset="0"/>
                          <a:ea typeface="Tahoma" panose="020B0604030504040204" pitchFamily="34" charset="0"/>
                          <a:cs typeface="Tahoma" panose="020B0604030504040204" pitchFamily="34" charset="0"/>
                        </a:rPr>
                        <a:t>($60.94/hr.)</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1.0026</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1.038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$1,522.04</a:t>
                      </a:r>
                    </a:p>
                    <a:p>
                      <a:pPr algn="ctr"/>
                      <a:r>
                        <a:rPr lang="en-US" sz="1600" dirty="0">
                          <a:latin typeface="Tahoma" panose="020B0604030504040204" pitchFamily="34" charset="0"/>
                          <a:ea typeface="Tahoma" panose="020B0604030504040204" pitchFamily="34" charset="0"/>
                          <a:cs typeface="Tahoma" panose="020B0604030504040204" pitchFamily="34" charset="0"/>
                        </a:rPr>
                        <a:t>($63.42/hr.)</a:t>
                      </a:r>
                    </a:p>
                  </a:txBody>
                  <a:tcPr/>
                </a:tc>
                <a:extLst>
                  <a:ext uri="{0D108BD9-81ED-4DB2-BD59-A6C34878D82A}">
                    <a16:rowId xmlns:a16="http://schemas.microsoft.com/office/drawing/2014/main" val="3907246273"/>
                  </a:ext>
                </a:extLst>
              </a:tr>
              <a:tr h="425143">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IRC</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$473.75</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1.038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$492.10</a:t>
                      </a:r>
                    </a:p>
                  </a:txBody>
                  <a:tcPr/>
                </a:tc>
                <a:extLst>
                  <a:ext uri="{0D108BD9-81ED-4DB2-BD59-A6C34878D82A}">
                    <a16:rowId xmlns:a16="http://schemas.microsoft.com/office/drawing/2014/main" val="85165643"/>
                  </a:ext>
                </a:extLst>
              </a:tr>
              <a:tr h="425143">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GIP</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$1,068.28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1.0017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1.038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$1,110.76</a:t>
                      </a:r>
                    </a:p>
                  </a:txBody>
                  <a:tcPr/>
                </a:tc>
                <a:extLst>
                  <a:ext uri="{0D108BD9-81ED-4DB2-BD59-A6C34878D82A}">
                    <a16:rowId xmlns:a16="http://schemas.microsoft.com/office/drawing/2014/main" val="475790195"/>
                  </a:ext>
                </a:extLst>
              </a:tr>
            </a:tbl>
          </a:graphicData>
        </a:graphic>
      </p:graphicFrame>
      <p:sp>
        <p:nvSpPr>
          <p:cNvPr id="8" name="TextBox 7">
            <a:extLst>
              <a:ext uri="{FF2B5EF4-FFF2-40B4-BE49-F238E27FC236}">
                <a16:creationId xmlns:a16="http://schemas.microsoft.com/office/drawing/2014/main" id="{F6E806A0-CBFC-4CEE-B45D-3DF8ECF18179}"/>
              </a:ext>
            </a:extLst>
          </p:cNvPr>
          <p:cNvSpPr txBox="1"/>
          <p:nvPr/>
        </p:nvSpPr>
        <p:spPr>
          <a:xfrm>
            <a:off x="968926" y="1182468"/>
            <a:ext cx="7260673" cy="369332"/>
          </a:xfrm>
          <a:prstGeom prst="rect">
            <a:avLst/>
          </a:prstGeom>
          <a:noFill/>
        </p:spPr>
        <p:txBody>
          <a:bodyPr wrap="square" rtlCol="0">
            <a:sp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FY 2023 Payment Rates for Hospices that Submit Quality Data</a:t>
            </a:r>
          </a:p>
        </p:txBody>
      </p:sp>
    </p:spTree>
    <p:extLst>
      <p:ext uri="{BB962C8B-B14F-4D97-AF65-F5344CB8AC3E}">
        <p14:creationId xmlns:p14="http://schemas.microsoft.com/office/powerpoint/2010/main" val="3039843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18C84-2822-4EEA-8796-A58B56CE5C69}"/>
              </a:ext>
            </a:extLst>
          </p:cNvPr>
          <p:cNvSpPr>
            <a:spLocks noGrp="1"/>
          </p:cNvSpPr>
          <p:nvPr>
            <p:ph type="sldNum" sz="quarter" idx="10"/>
          </p:nvPr>
        </p:nvSpPr>
        <p:spPr/>
        <p:txBody>
          <a:bodyPr/>
          <a:lstStyle/>
          <a:p>
            <a:fld id="{7022FF3C-310F-4809-A5BE-BC5BA8AA108D}" type="slidenum">
              <a:rPr lang="en-US" smtClean="0"/>
              <a:t>6</a:t>
            </a:fld>
            <a:endParaRPr lang="en-US" dirty="0"/>
          </a:p>
        </p:txBody>
      </p:sp>
      <p:sp>
        <p:nvSpPr>
          <p:cNvPr id="4" name="Title 3">
            <a:extLst>
              <a:ext uri="{FF2B5EF4-FFF2-40B4-BE49-F238E27FC236}">
                <a16:creationId xmlns:a16="http://schemas.microsoft.com/office/drawing/2014/main" id="{CCCBCA9D-B9B7-4B10-8889-D008CA5A2B1B}"/>
              </a:ext>
            </a:extLst>
          </p:cNvPr>
          <p:cNvSpPr>
            <a:spLocks noGrp="1"/>
          </p:cNvSpPr>
          <p:nvPr>
            <p:ph type="title"/>
          </p:nvPr>
        </p:nvSpPr>
        <p:spPr>
          <a:xfrm>
            <a:off x="0" y="58723"/>
            <a:ext cx="9144000" cy="771011"/>
          </a:xfrm>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FY 2023 Hospice Payment Rates</a:t>
            </a:r>
          </a:p>
        </p:txBody>
      </p:sp>
      <p:graphicFrame>
        <p:nvGraphicFramePr>
          <p:cNvPr id="7" name="Content Placeholder 6">
            <a:extLst>
              <a:ext uri="{FF2B5EF4-FFF2-40B4-BE49-F238E27FC236}">
                <a16:creationId xmlns:a16="http://schemas.microsoft.com/office/drawing/2014/main" id="{C3558BFF-CC77-4F3C-B143-0EC13DBD1809}"/>
              </a:ext>
            </a:extLst>
          </p:cNvPr>
          <p:cNvGraphicFramePr>
            <a:graphicFrameLocks noGrp="1"/>
          </p:cNvGraphicFramePr>
          <p:nvPr>
            <p:ph idx="1"/>
            <p:extLst>
              <p:ext uri="{D42A27DB-BD31-4B8C-83A1-F6EECF244321}">
                <p14:modId xmlns:p14="http://schemas.microsoft.com/office/powerpoint/2010/main" val="2214240944"/>
              </p:ext>
            </p:extLst>
          </p:nvPr>
        </p:nvGraphicFramePr>
        <p:xfrm>
          <a:off x="109057" y="1828799"/>
          <a:ext cx="8800049" cy="3733103"/>
        </p:xfrm>
        <a:graphic>
          <a:graphicData uri="http://schemas.openxmlformats.org/drawingml/2006/table">
            <a:tbl>
              <a:tblPr firstRow="1" bandRow="1">
                <a:tableStyleId>{5C22544A-7EE6-4342-B048-85BDC9FD1C3A}</a:tableStyleId>
              </a:tblPr>
              <a:tblGrid>
                <a:gridCol w="1543574">
                  <a:extLst>
                    <a:ext uri="{9D8B030D-6E8A-4147-A177-3AD203B41FA5}">
                      <a16:colId xmlns:a16="http://schemas.microsoft.com/office/drawing/2014/main" val="3149824014"/>
                    </a:ext>
                  </a:extLst>
                </a:gridCol>
                <a:gridCol w="1372771">
                  <a:extLst>
                    <a:ext uri="{9D8B030D-6E8A-4147-A177-3AD203B41FA5}">
                      <a16:colId xmlns:a16="http://schemas.microsoft.com/office/drawing/2014/main" val="1646693989"/>
                    </a:ext>
                  </a:extLst>
                </a:gridCol>
                <a:gridCol w="1470926">
                  <a:extLst>
                    <a:ext uri="{9D8B030D-6E8A-4147-A177-3AD203B41FA5}">
                      <a16:colId xmlns:a16="http://schemas.microsoft.com/office/drawing/2014/main" val="446354852"/>
                    </a:ext>
                  </a:extLst>
                </a:gridCol>
                <a:gridCol w="1470926">
                  <a:extLst>
                    <a:ext uri="{9D8B030D-6E8A-4147-A177-3AD203B41FA5}">
                      <a16:colId xmlns:a16="http://schemas.microsoft.com/office/drawing/2014/main" val="492473900"/>
                    </a:ext>
                  </a:extLst>
                </a:gridCol>
                <a:gridCol w="1470926">
                  <a:extLst>
                    <a:ext uri="{9D8B030D-6E8A-4147-A177-3AD203B41FA5}">
                      <a16:colId xmlns:a16="http://schemas.microsoft.com/office/drawing/2014/main" val="555116017"/>
                    </a:ext>
                  </a:extLst>
                </a:gridCol>
                <a:gridCol w="1470926">
                  <a:extLst>
                    <a:ext uri="{9D8B030D-6E8A-4147-A177-3AD203B41FA5}">
                      <a16:colId xmlns:a16="http://schemas.microsoft.com/office/drawing/2014/main" val="1891022989"/>
                    </a:ext>
                  </a:extLst>
                </a:gridCol>
              </a:tblGrid>
              <a:tr h="943467">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Level of Care</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FY 2022 Rates</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Sia Budget Neutrality Factor</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Wage-Index Budget Neutrality Factor</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FY 2023 Hospice Payment Update</a:t>
                      </a:r>
                    </a:p>
                  </a:txBody>
                  <a:tcPr/>
                </a:tc>
                <a:tc>
                  <a:txBody>
                    <a:bodyPr/>
                    <a:lstStyle/>
                    <a:p>
                      <a:r>
                        <a:rPr lang="en-US" sz="1200" dirty="0">
                          <a:latin typeface="Tahoma" panose="020B0604030504040204" pitchFamily="34" charset="0"/>
                          <a:ea typeface="Tahoma" panose="020B0604030504040204" pitchFamily="34" charset="0"/>
                          <a:cs typeface="Tahoma" panose="020B0604030504040204" pitchFamily="34" charset="0"/>
                        </a:rPr>
                        <a:t>Final FY 2023 Payment Rates</a:t>
                      </a:r>
                    </a:p>
                  </a:txBody>
                  <a:tcPr/>
                </a:tc>
                <a:extLst>
                  <a:ext uri="{0D108BD9-81ED-4DB2-BD59-A6C34878D82A}">
                    <a16:rowId xmlns:a16="http://schemas.microsoft.com/office/drawing/2014/main" val="3741153629"/>
                  </a:ext>
                </a:extLst>
              </a:tr>
              <a:tr h="425143">
                <a:tc>
                  <a:txBody>
                    <a:bodyPr/>
                    <a:lstStyle/>
                    <a:p>
                      <a:pPr algn="ctr"/>
                      <a:r>
                        <a:rPr lang="en-US" sz="1400" b="0" dirty="0">
                          <a:latin typeface="Tahoma" panose="020B0604030504040204" pitchFamily="34" charset="0"/>
                          <a:ea typeface="Tahoma" panose="020B0604030504040204" pitchFamily="34" charset="0"/>
                          <a:cs typeface="Tahoma" panose="020B0604030504040204" pitchFamily="34" charset="0"/>
                        </a:rPr>
                        <a:t>RHC (Days 1-60)</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$203.40</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1.0003</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1.018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$207.27</a:t>
                      </a:r>
                    </a:p>
                  </a:txBody>
                  <a:tcPr/>
                </a:tc>
                <a:extLst>
                  <a:ext uri="{0D108BD9-81ED-4DB2-BD59-A6C34878D82A}">
                    <a16:rowId xmlns:a16="http://schemas.microsoft.com/office/drawing/2014/main" val="251798966"/>
                  </a:ext>
                </a:extLst>
              </a:tr>
              <a:tr h="425143">
                <a:tc>
                  <a:txBody>
                    <a:bodyPr/>
                    <a:lstStyle/>
                    <a:p>
                      <a:pPr algn="ctr"/>
                      <a:r>
                        <a:rPr lang="en-US" sz="1400" dirty="0">
                          <a:latin typeface="Tahoma" panose="020B0604030504040204" pitchFamily="34" charset="0"/>
                          <a:ea typeface="Tahoma" panose="020B0604030504040204" pitchFamily="34" charset="0"/>
                          <a:cs typeface="Tahoma" panose="020B0604030504040204" pitchFamily="34" charset="0"/>
                        </a:rPr>
                        <a:t>RHC (Days 61+)</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$160.74</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1.0003</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1.0006</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1.018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$163.78</a:t>
                      </a:r>
                    </a:p>
                  </a:txBody>
                  <a:tcPr/>
                </a:tc>
                <a:extLst>
                  <a:ext uri="{0D108BD9-81ED-4DB2-BD59-A6C34878D82A}">
                    <a16:rowId xmlns:a16="http://schemas.microsoft.com/office/drawing/2014/main" val="1744294768"/>
                  </a:ext>
                </a:extLst>
              </a:tr>
              <a:tr h="425143">
                <a:tc>
                  <a:txBody>
                    <a:bodyPr/>
                    <a:lstStyle/>
                    <a:p>
                      <a:pPr algn="ctr"/>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tc>
                  <a:txBody>
                    <a:bodyPr/>
                    <a:lstStyle/>
                    <a:p>
                      <a:endParaRPr lang="en-US" sz="1600" dirty="0">
                        <a:latin typeface="Tahoma" panose="020B0604030504040204" pitchFamily="34" charset="0"/>
                        <a:ea typeface="Tahoma" panose="020B0604030504040204" pitchFamily="34" charset="0"/>
                        <a:cs typeface="Tahoma" panose="020B0604030504040204" pitchFamily="34" charset="0"/>
                      </a:endParaRPr>
                    </a:p>
                  </a:txBody>
                  <a:tcPr/>
                </a:tc>
                <a:extLst>
                  <a:ext uri="{0D108BD9-81ED-4DB2-BD59-A6C34878D82A}">
                    <a16:rowId xmlns:a16="http://schemas.microsoft.com/office/drawing/2014/main" val="2868409660"/>
                  </a:ext>
                </a:extLst>
              </a:tr>
              <a:tr h="663921">
                <a:tc>
                  <a:txBody>
                    <a:bodyPr/>
                    <a:lstStyle/>
                    <a:p>
                      <a:pPr algn="l"/>
                      <a:r>
                        <a:rPr lang="en-US" sz="1600" dirty="0">
                          <a:latin typeface="Tahoma" panose="020B0604030504040204" pitchFamily="34" charset="0"/>
                          <a:ea typeface="Tahoma" panose="020B0604030504040204" pitchFamily="34" charset="0"/>
                          <a:cs typeface="Tahoma" panose="020B0604030504040204" pitchFamily="34" charset="0"/>
                        </a:rPr>
                        <a:t>CHC</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$1,462.52</a:t>
                      </a:r>
                    </a:p>
                    <a:p>
                      <a:pPr algn="ctr"/>
                      <a:r>
                        <a:rPr lang="en-US" sz="1600" dirty="0">
                          <a:latin typeface="Tahoma" panose="020B0604030504040204" pitchFamily="34" charset="0"/>
                          <a:ea typeface="Tahoma" panose="020B0604030504040204" pitchFamily="34" charset="0"/>
                          <a:cs typeface="Tahoma" panose="020B0604030504040204" pitchFamily="34" charset="0"/>
                        </a:rPr>
                        <a:t>($60.94/hr.)</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1.0026</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1.018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$1,492.72</a:t>
                      </a:r>
                    </a:p>
                    <a:p>
                      <a:pPr algn="ctr"/>
                      <a:r>
                        <a:rPr lang="en-US" sz="1600" dirty="0">
                          <a:latin typeface="Tahoma" panose="020B0604030504040204" pitchFamily="34" charset="0"/>
                          <a:ea typeface="Tahoma" panose="020B0604030504040204" pitchFamily="34" charset="0"/>
                          <a:cs typeface="Tahoma" panose="020B0604030504040204" pitchFamily="34" charset="0"/>
                        </a:rPr>
                        <a:t>($62.20/hr.)</a:t>
                      </a:r>
                    </a:p>
                  </a:txBody>
                  <a:tcPr/>
                </a:tc>
                <a:extLst>
                  <a:ext uri="{0D108BD9-81ED-4DB2-BD59-A6C34878D82A}">
                    <a16:rowId xmlns:a16="http://schemas.microsoft.com/office/drawing/2014/main" val="3907246273"/>
                  </a:ext>
                </a:extLst>
              </a:tr>
              <a:tr h="425143">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IRC</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$473.75</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1.0007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1.018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$482.62</a:t>
                      </a:r>
                    </a:p>
                  </a:txBody>
                  <a:tcPr/>
                </a:tc>
                <a:extLst>
                  <a:ext uri="{0D108BD9-81ED-4DB2-BD59-A6C34878D82A}">
                    <a16:rowId xmlns:a16="http://schemas.microsoft.com/office/drawing/2014/main" val="85165643"/>
                  </a:ext>
                </a:extLst>
              </a:tr>
              <a:tr h="425143">
                <a:tc>
                  <a:txBody>
                    <a:bodyPr/>
                    <a:lstStyle/>
                    <a:p>
                      <a:r>
                        <a:rPr lang="en-US" sz="1600" dirty="0">
                          <a:latin typeface="Tahoma" panose="020B0604030504040204" pitchFamily="34" charset="0"/>
                          <a:ea typeface="Tahoma" panose="020B0604030504040204" pitchFamily="34" charset="0"/>
                          <a:cs typeface="Tahoma" panose="020B0604030504040204" pitchFamily="34" charset="0"/>
                        </a:rPr>
                        <a:t>GIP</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$1,068.28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N/A</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1.0017</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1.018</a:t>
                      </a:r>
                    </a:p>
                  </a:txBody>
                  <a:tcPr/>
                </a:tc>
                <a:tc>
                  <a:txBody>
                    <a:bodyPr/>
                    <a:lstStyle/>
                    <a:p>
                      <a:pPr algn="ctr"/>
                      <a:r>
                        <a:rPr lang="en-US" sz="1600" dirty="0">
                          <a:latin typeface="Tahoma" panose="020B0604030504040204" pitchFamily="34" charset="0"/>
                          <a:ea typeface="Tahoma" panose="020B0604030504040204" pitchFamily="34" charset="0"/>
                          <a:cs typeface="Tahoma" panose="020B0604030504040204" pitchFamily="34" charset="0"/>
                        </a:rPr>
                        <a:t>$1,089.36</a:t>
                      </a:r>
                    </a:p>
                  </a:txBody>
                  <a:tcPr/>
                </a:tc>
                <a:extLst>
                  <a:ext uri="{0D108BD9-81ED-4DB2-BD59-A6C34878D82A}">
                    <a16:rowId xmlns:a16="http://schemas.microsoft.com/office/drawing/2014/main" val="475790195"/>
                  </a:ext>
                </a:extLst>
              </a:tr>
            </a:tbl>
          </a:graphicData>
        </a:graphic>
      </p:graphicFrame>
      <p:sp>
        <p:nvSpPr>
          <p:cNvPr id="8" name="TextBox 7">
            <a:extLst>
              <a:ext uri="{FF2B5EF4-FFF2-40B4-BE49-F238E27FC236}">
                <a16:creationId xmlns:a16="http://schemas.microsoft.com/office/drawing/2014/main" id="{F6E806A0-CBFC-4CEE-B45D-3DF8ECF18179}"/>
              </a:ext>
            </a:extLst>
          </p:cNvPr>
          <p:cNvSpPr txBox="1"/>
          <p:nvPr/>
        </p:nvSpPr>
        <p:spPr>
          <a:xfrm>
            <a:off x="968927" y="1136327"/>
            <a:ext cx="7080308" cy="646331"/>
          </a:xfrm>
          <a:prstGeom prst="rect">
            <a:avLst/>
          </a:prstGeom>
          <a:noFill/>
        </p:spPr>
        <p:txBody>
          <a:bodyPr wrap="square" rtlCol="0">
            <a:sp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FY 2023 Payment Rates for Hospices that </a:t>
            </a:r>
          </a:p>
          <a:p>
            <a:pPr algn="ctr"/>
            <a:r>
              <a:rPr lang="en-US" b="1" dirty="0">
                <a:latin typeface="Tahoma" panose="020B0604030504040204" pitchFamily="34" charset="0"/>
                <a:ea typeface="Tahoma" panose="020B0604030504040204" pitchFamily="34" charset="0"/>
                <a:cs typeface="Tahoma" panose="020B0604030504040204" pitchFamily="34" charset="0"/>
              </a:rPr>
              <a:t>DO NOT </a:t>
            </a:r>
            <a:r>
              <a:rPr lang="en-US" dirty="0">
                <a:latin typeface="Tahoma" panose="020B0604030504040204" pitchFamily="34" charset="0"/>
                <a:ea typeface="Tahoma" panose="020B0604030504040204" pitchFamily="34" charset="0"/>
                <a:cs typeface="Tahoma" panose="020B0604030504040204" pitchFamily="34" charset="0"/>
              </a:rPr>
              <a:t>Submit Quality Data</a:t>
            </a:r>
          </a:p>
        </p:txBody>
      </p:sp>
    </p:spTree>
    <p:extLst>
      <p:ext uri="{BB962C8B-B14F-4D97-AF65-F5344CB8AC3E}">
        <p14:creationId xmlns:p14="http://schemas.microsoft.com/office/powerpoint/2010/main" val="968586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D706390-BE70-4437-9B33-957327B184FA}"/>
              </a:ext>
            </a:extLst>
          </p:cNvPr>
          <p:cNvSpPr>
            <a:spLocks noGrp="1"/>
          </p:cNvSpPr>
          <p:nvPr>
            <p:ph type="sldNum" sz="quarter" idx="10"/>
          </p:nvPr>
        </p:nvSpPr>
        <p:spPr/>
        <p:txBody>
          <a:bodyPr/>
          <a:lstStyle/>
          <a:p>
            <a:fld id="{7022FF3C-310F-4809-A5BE-BC5BA8AA108D}" type="slidenum">
              <a:rPr lang="en-US" smtClean="0"/>
              <a:t>7</a:t>
            </a:fld>
            <a:endParaRPr lang="en-US" dirty="0"/>
          </a:p>
        </p:txBody>
      </p:sp>
      <p:sp>
        <p:nvSpPr>
          <p:cNvPr id="3" name="Content Placeholder 2">
            <a:extLst>
              <a:ext uri="{FF2B5EF4-FFF2-40B4-BE49-F238E27FC236}">
                <a16:creationId xmlns:a16="http://schemas.microsoft.com/office/drawing/2014/main" id="{0C0F3C30-2B92-4EAD-A7FA-0994D1FB02FA}"/>
              </a:ext>
            </a:extLst>
          </p:cNvPr>
          <p:cNvSpPr>
            <a:spLocks noGrp="1"/>
          </p:cNvSpPr>
          <p:nvPr>
            <p:ph idx="1"/>
          </p:nvPr>
        </p:nvSpPr>
        <p:spPr/>
        <p:txBody>
          <a:bodyPr>
            <a:normAutofit/>
          </a:bodyPr>
          <a:lstStyle/>
          <a:p>
            <a:r>
              <a:rPr lang="en-US" sz="2800" dirty="0">
                <a:latin typeface="Tahoma" panose="020B0604030504040204" pitchFamily="34" charset="0"/>
                <a:ea typeface="Tahoma" panose="020B0604030504040204" pitchFamily="34" charset="0"/>
                <a:cs typeface="Tahoma" panose="020B0604030504040204" pitchFamily="34" charset="0"/>
              </a:rPr>
              <a:t>The hospice cap is updated by the hospice payment update percentage rather than using the CPI–U.</a:t>
            </a:r>
          </a:p>
          <a:p>
            <a:r>
              <a:rPr lang="en-US" sz="2800" dirty="0">
                <a:latin typeface="Tahoma" panose="020B0604030504040204" pitchFamily="34" charset="0"/>
                <a:ea typeface="Tahoma" panose="020B0604030504040204" pitchFamily="34" charset="0"/>
                <a:cs typeface="Tahoma" panose="020B0604030504040204" pitchFamily="34" charset="0"/>
              </a:rPr>
              <a:t>The hospice cap amount for the FY 2023 cap year is </a:t>
            </a:r>
            <a:r>
              <a:rPr lang="en-US" sz="2800" b="1" dirty="0">
                <a:solidFill>
                  <a:srgbClr val="FF0000"/>
                </a:solidFill>
                <a:latin typeface="Tahoma" panose="020B0604030504040204" pitchFamily="34" charset="0"/>
                <a:ea typeface="Tahoma" panose="020B0604030504040204" pitchFamily="34" charset="0"/>
                <a:cs typeface="Tahoma" panose="020B0604030504040204" pitchFamily="34" charset="0"/>
              </a:rPr>
              <a:t>$32,486.92</a:t>
            </a:r>
            <a:r>
              <a:rPr lang="en-US" sz="2800" dirty="0">
                <a:latin typeface="Tahoma" panose="020B0604030504040204" pitchFamily="34" charset="0"/>
                <a:ea typeface="Tahoma" panose="020B0604030504040204" pitchFamily="34" charset="0"/>
                <a:cs typeface="Tahoma" panose="020B0604030504040204" pitchFamily="34" charset="0"/>
              </a:rPr>
              <a:t>, which is equal to the FY 2022 cap amount ($31,297.61) updated by the FY 2023 hospice payment update percentage of 3.8 percent.</a:t>
            </a:r>
          </a:p>
        </p:txBody>
      </p:sp>
      <p:sp>
        <p:nvSpPr>
          <p:cNvPr id="4" name="Title 3">
            <a:extLst>
              <a:ext uri="{FF2B5EF4-FFF2-40B4-BE49-F238E27FC236}">
                <a16:creationId xmlns:a16="http://schemas.microsoft.com/office/drawing/2014/main" id="{CC115D5A-8E92-47F6-A400-A4A141FDFFF6}"/>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FY 2023 Hospice Cap</a:t>
            </a:r>
          </a:p>
        </p:txBody>
      </p:sp>
    </p:spTree>
    <p:extLst>
      <p:ext uri="{BB962C8B-B14F-4D97-AF65-F5344CB8AC3E}">
        <p14:creationId xmlns:p14="http://schemas.microsoft.com/office/powerpoint/2010/main" val="47174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155443-2BBF-4D6F-94A2-50DF0593DB0A}"/>
              </a:ext>
            </a:extLst>
          </p:cNvPr>
          <p:cNvSpPr>
            <a:spLocks noGrp="1"/>
          </p:cNvSpPr>
          <p:nvPr>
            <p:ph type="sldNum" sz="quarter" idx="10"/>
          </p:nvPr>
        </p:nvSpPr>
        <p:spPr/>
        <p:txBody>
          <a:bodyPr/>
          <a:lstStyle/>
          <a:p>
            <a:fld id="{7022FF3C-310F-4809-A5BE-BC5BA8AA108D}" type="slidenum">
              <a:rPr lang="en-US" smtClean="0"/>
              <a:t>8</a:t>
            </a:fld>
            <a:endParaRPr lang="en-US" dirty="0"/>
          </a:p>
        </p:txBody>
      </p:sp>
      <p:sp>
        <p:nvSpPr>
          <p:cNvPr id="3" name="Content Placeholder 2">
            <a:extLst>
              <a:ext uri="{FF2B5EF4-FFF2-40B4-BE49-F238E27FC236}">
                <a16:creationId xmlns:a16="http://schemas.microsoft.com/office/drawing/2014/main" id="{521715D3-5973-4059-8730-DDB03D0634C3}"/>
              </a:ext>
            </a:extLst>
          </p:cNvPr>
          <p:cNvSpPr>
            <a:spLocks noGrp="1"/>
          </p:cNvSpPr>
          <p:nvPr>
            <p:ph idx="1"/>
          </p:nvPr>
        </p:nvSpPr>
        <p:spPr>
          <a:xfrm>
            <a:off x="553674" y="1384184"/>
            <a:ext cx="7818540" cy="4741980"/>
          </a:xfrm>
        </p:spPr>
        <p:txBody>
          <a:bodyPr>
            <a:normAutofit/>
          </a:bodyPr>
          <a:lstStyle/>
          <a:p>
            <a:r>
              <a:rPr lang="en-US" sz="2400" dirty="0">
                <a:latin typeface="Tahoma" panose="020B0604030504040204" pitchFamily="34" charset="0"/>
                <a:ea typeface="Tahoma" panose="020B0604030504040204" pitchFamily="34" charset="0"/>
                <a:cs typeface="Tahoma" panose="020B0604030504040204" pitchFamily="34" charset="0"/>
              </a:rPr>
              <a:t>Division CC, section 404 of the CAA 2021 amended section 1814(i)(2)(B) of the Act and extended the provision that currently mandates the hospice cap be updated by the hospice payment update percentage (hospital market basket update reduced by the productivity adjustment) rather than the CPI–U for accounting years that end after September 30, 2016 and before October 1, 2030.*</a:t>
            </a:r>
          </a:p>
          <a:p>
            <a:endParaRPr lang="en-US" sz="2400" dirty="0">
              <a:latin typeface="Tahoma" panose="020B0604030504040204" pitchFamily="34" charset="0"/>
              <a:ea typeface="Tahoma" panose="020B0604030504040204" pitchFamily="34" charset="0"/>
              <a:cs typeface="Tahoma" panose="020B0604030504040204" pitchFamily="34" charset="0"/>
            </a:endParaRPr>
          </a:p>
          <a:p>
            <a:pPr marL="0" indent="0">
              <a:buNone/>
            </a:pPr>
            <a:r>
              <a:rPr lang="en-US" sz="1400" dirty="0">
                <a:latin typeface="Tahoma" panose="020B0604030504040204" pitchFamily="34" charset="0"/>
                <a:ea typeface="Tahoma" panose="020B0604030504040204" pitchFamily="34" charset="0"/>
                <a:cs typeface="Tahoma" panose="020B0604030504040204" pitchFamily="34" charset="0"/>
              </a:rPr>
              <a:t>*Note:  Section 4162 of the CAA, 2023 extends the expiring provision to FY 2032.</a:t>
            </a:r>
          </a:p>
        </p:txBody>
      </p:sp>
      <p:sp>
        <p:nvSpPr>
          <p:cNvPr id="4" name="Title 3">
            <a:extLst>
              <a:ext uri="{FF2B5EF4-FFF2-40B4-BE49-F238E27FC236}">
                <a16:creationId xmlns:a16="http://schemas.microsoft.com/office/drawing/2014/main" id="{6059F74D-0EA6-41AB-82B9-4469DBA5C567}"/>
              </a:ext>
            </a:extLst>
          </p:cNvPr>
          <p:cNvSpPr>
            <a:spLocks noGrp="1"/>
          </p:cNvSpPr>
          <p:nvPr>
            <p:ph type="title"/>
          </p:nvPr>
        </p:nvSpPr>
        <p:spPr/>
        <p:txBody>
          <a:bodyPr/>
          <a:lstStyle/>
          <a:p>
            <a:r>
              <a:rPr lang="en-US" sz="2400" dirty="0">
                <a:latin typeface="Tahoma" panose="020B0604030504040204" pitchFamily="34" charset="0"/>
                <a:ea typeface="Tahoma" panose="020B0604030504040204" pitchFamily="34" charset="0"/>
                <a:cs typeface="Tahoma" panose="020B0604030504040204" pitchFamily="34" charset="0"/>
              </a:rPr>
              <a:t>Consolidated Appropriations Act, 2021:  Hospice Cap</a:t>
            </a:r>
          </a:p>
        </p:txBody>
      </p:sp>
    </p:spTree>
    <p:extLst>
      <p:ext uri="{BB962C8B-B14F-4D97-AF65-F5344CB8AC3E}">
        <p14:creationId xmlns:p14="http://schemas.microsoft.com/office/powerpoint/2010/main" val="164624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Permanent Cap on Hospice Wage Index Decreases</a:t>
            </a:r>
            <a:endParaRPr lang="en-US" sz="3600" dirty="0"/>
          </a:p>
        </p:txBody>
      </p:sp>
      <p:sp>
        <p:nvSpPr>
          <p:cNvPr id="2" name="Content Placeholder 1"/>
          <p:cNvSpPr>
            <a:spLocks noGrp="1"/>
          </p:cNvSpPr>
          <p:nvPr>
            <p:ph idx="1"/>
          </p:nvPr>
        </p:nvSpPr>
        <p:spPr>
          <a:xfrm>
            <a:off x="125835" y="2159157"/>
            <a:ext cx="7760865" cy="3637193"/>
          </a:xfrm>
        </p:spPr>
        <p:txBody>
          <a:bodyPr>
            <a:normAutofit fontScale="85000" lnSpcReduction="10000"/>
          </a:bodyPr>
          <a:lstStyle/>
          <a:p>
            <a:pPr lvl="1">
              <a:buFont typeface="Wingdings" panose="05000000000000000000" pitchFamily="2" charset="2"/>
              <a:buChar char="§"/>
            </a:pPr>
            <a:r>
              <a:rPr lang="en-US" sz="2100" dirty="0">
                <a:latin typeface="Tahoma" panose="020B0604030504040204" pitchFamily="34" charset="0"/>
                <a:ea typeface="Tahoma" panose="020B0604030504040204" pitchFamily="34" charset="0"/>
                <a:cs typeface="Tahoma" panose="020B0604030504040204" pitchFamily="34" charset="0"/>
              </a:rPr>
              <a:t>Application of a </a:t>
            </a:r>
            <a:r>
              <a:rPr lang="en-US" sz="2100" b="1" i="1" dirty="0">
                <a:latin typeface="Tahoma" panose="020B0604030504040204" pitchFamily="34" charset="0"/>
                <a:ea typeface="Tahoma" panose="020B0604030504040204" pitchFamily="34" charset="0"/>
                <a:cs typeface="Tahoma" panose="020B0604030504040204" pitchFamily="34" charset="0"/>
              </a:rPr>
              <a:t>permanent 5% cap on any decrease </a:t>
            </a:r>
            <a:r>
              <a:rPr lang="en-US" sz="2100" dirty="0">
                <a:latin typeface="Tahoma" panose="020B0604030504040204" pitchFamily="34" charset="0"/>
                <a:ea typeface="Tahoma" panose="020B0604030504040204" pitchFamily="34" charset="0"/>
                <a:cs typeface="Tahoma" panose="020B0604030504040204" pitchFamily="34" charset="0"/>
              </a:rPr>
              <a:t>to a geographic area’s wage index from its wage index in the prior year. </a:t>
            </a:r>
          </a:p>
          <a:p>
            <a:pPr marL="457200" lvl="1" indent="0">
              <a:buNone/>
            </a:pPr>
            <a:endParaRPr lang="en-US" sz="2100" dirty="0">
              <a:latin typeface="Tahoma" panose="020B0604030504040204" pitchFamily="34" charset="0"/>
              <a:ea typeface="Tahoma" panose="020B0604030504040204" pitchFamily="34" charset="0"/>
              <a:cs typeface="Tahoma" panose="020B0604030504040204" pitchFamily="34" charset="0"/>
            </a:endParaRPr>
          </a:p>
          <a:p>
            <a:pPr lvl="1">
              <a:buFont typeface="Wingdings" panose="05000000000000000000" pitchFamily="2" charset="2"/>
              <a:buChar char="§"/>
            </a:pPr>
            <a:r>
              <a:rPr lang="en-US" sz="2100" dirty="0">
                <a:latin typeface="Tahoma" panose="020B0604030504040204" pitchFamily="34" charset="0"/>
                <a:ea typeface="Tahoma" panose="020B0604030504040204" pitchFamily="34" charset="0"/>
                <a:cs typeface="Tahoma" panose="020B0604030504040204" pitchFamily="34" charset="0"/>
              </a:rPr>
              <a:t>Regardless of the circumstances causing the decline, CMS finalized that a geographic area’s wage index for FY 2023 and subsequent years, wouldn’t be less than 95% of its wage index in the prior FY.</a:t>
            </a:r>
          </a:p>
          <a:p>
            <a:pPr marL="457200" lvl="1" indent="0">
              <a:buNone/>
            </a:pPr>
            <a:endParaRPr lang="en-US" sz="2100" dirty="0">
              <a:latin typeface="Tahoma" panose="020B0604030504040204" pitchFamily="34" charset="0"/>
              <a:ea typeface="Tahoma" panose="020B0604030504040204" pitchFamily="34" charset="0"/>
              <a:cs typeface="Tahoma" panose="020B0604030504040204" pitchFamily="34" charset="0"/>
            </a:endParaRPr>
          </a:p>
          <a:p>
            <a:pPr lvl="1">
              <a:buFont typeface="Wingdings" panose="05000000000000000000" pitchFamily="2" charset="2"/>
              <a:buChar char="§"/>
            </a:pPr>
            <a:r>
              <a:rPr lang="en-US" sz="2100" dirty="0">
                <a:latin typeface="Tahoma" panose="020B0604030504040204" pitchFamily="34" charset="0"/>
                <a:ea typeface="Tahoma" panose="020B0604030504040204" pitchFamily="34" charset="0"/>
                <a:cs typeface="Tahoma" panose="020B0604030504040204" pitchFamily="34" charset="0"/>
              </a:rPr>
              <a:t>The appropriate wage index value will be </a:t>
            </a:r>
            <a:r>
              <a:rPr lang="en-US" sz="2100" b="1" i="1" dirty="0">
                <a:latin typeface="Tahoma" panose="020B0604030504040204" pitchFamily="34" charset="0"/>
                <a:ea typeface="Tahoma" panose="020B0604030504040204" pitchFamily="34" charset="0"/>
                <a:cs typeface="Tahoma" panose="020B0604030504040204" pitchFamily="34" charset="0"/>
              </a:rPr>
              <a:t>applied to the labor portion</a:t>
            </a:r>
            <a:r>
              <a:rPr lang="en-US" sz="2100" dirty="0">
                <a:latin typeface="Tahoma" panose="020B0604030504040204" pitchFamily="34" charset="0"/>
                <a:ea typeface="Tahoma" panose="020B0604030504040204" pitchFamily="34" charset="0"/>
                <a:cs typeface="Tahoma" panose="020B0604030504040204" pitchFamily="34" charset="0"/>
              </a:rPr>
              <a:t> of the hospice payment rate based on: </a:t>
            </a:r>
          </a:p>
          <a:p>
            <a:pPr lvl="3">
              <a:buFont typeface="Wingdings" panose="05000000000000000000" pitchFamily="2" charset="2"/>
              <a:buChar char="Ø"/>
            </a:pPr>
            <a:r>
              <a:rPr lang="en-US" sz="1800" dirty="0">
                <a:latin typeface="Tahoma" panose="020B0604030504040204" pitchFamily="34" charset="0"/>
                <a:ea typeface="Tahoma" panose="020B0604030504040204" pitchFamily="34" charset="0"/>
                <a:cs typeface="Tahoma" panose="020B0604030504040204" pitchFamily="34" charset="0"/>
              </a:rPr>
              <a:t>Geographic area in which the beneficiary resides when receiving RHC or CHC </a:t>
            </a:r>
          </a:p>
          <a:p>
            <a:pPr lvl="3">
              <a:buFont typeface="Wingdings" panose="05000000000000000000" pitchFamily="2" charset="2"/>
              <a:buChar char="Ø"/>
            </a:pPr>
            <a:r>
              <a:rPr lang="en-US" sz="1800" dirty="0">
                <a:latin typeface="Tahoma" panose="020B0604030504040204" pitchFamily="34" charset="0"/>
                <a:ea typeface="Tahoma" panose="020B0604030504040204" pitchFamily="34" charset="0"/>
                <a:cs typeface="Tahoma" panose="020B0604030504040204" pitchFamily="34" charset="0"/>
              </a:rPr>
              <a:t>Geographic location of the facility for beneficiaries receiving GIP or IRC</a:t>
            </a:r>
          </a:p>
        </p:txBody>
      </p:sp>
      <p:sp>
        <p:nvSpPr>
          <p:cNvPr id="12" name="TextBox 11">
            <a:extLst>
              <a:ext uri="{FF2B5EF4-FFF2-40B4-BE49-F238E27FC236}">
                <a16:creationId xmlns:a16="http://schemas.microsoft.com/office/drawing/2014/main" id="{A8328261-FE10-434A-9475-8DF952292AB7}"/>
              </a:ext>
            </a:extLst>
          </p:cNvPr>
          <p:cNvSpPr txBox="1"/>
          <p:nvPr/>
        </p:nvSpPr>
        <p:spPr>
          <a:xfrm>
            <a:off x="1143000" y="5889590"/>
            <a:ext cx="6858000" cy="300082"/>
          </a:xfrm>
          <a:prstGeom prst="rect">
            <a:avLst/>
          </a:prstGeom>
          <a:noFill/>
        </p:spPr>
        <p:txBody>
          <a:bodyPr wrap="square" rtlCol="0">
            <a:spAutoFit/>
          </a:bodyPr>
          <a:lstStyle/>
          <a:p>
            <a:pPr algn="ctr"/>
            <a:r>
              <a:rPr lang="en-US" sz="1350" i="1" dirty="0">
                <a:solidFill>
                  <a:prstClr val="black"/>
                </a:solidFill>
                <a:latin typeface="Calibri Light" panose="020F0302020204030204" pitchFamily="34" charset="0"/>
                <a:cs typeface="Calibri Light" panose="020F0302020204030204" pitchFamily="34" charset="0"/>
              </a:rPr>
              <a:t>Note: The permanent 5% cap is </a:t>
            </a:r>
            <a:r>
              <a:rPr lang="en-US" sz="1350" b="1" i="1" u="sng" dirty="0">
                <a:solidFill>
                  <a:prstClr val="black"/>
                </a:solidFill>
                <a:latin typeface="Calibri Light" panose="020F0302020204030204" pitchFamily="34" charset="0"/>
                <a:cs typeface="Calibri Light" panose="020F0302020204030204" pitchFamily="34" charset="0"/>
              </a:rPr>
              <a:t>not</a:t>
            </a:r>
            <a:r>
              <a:rPr lang="en-US" sz="1350" i="1" dirty="0">
                <a:solidFill>
                  <a:prstClr val="black"/>
                </a:solidFill>
                <a:latin typeface="Calibri Light" panose="020F0302020204030204" pitchFamily="34" charset="0"/>
                <a:cs typeface="Calibri Light" panose="020F0302020204030204" pitchFamily="34" charset="0"/>
              </a:rPr>
              <a:t> retroactive to FY 2022 wage index decreases.</a:t>
            </a:r>
          </a:p>
        </p:txBody>
      </p:sp>
    </p:spTree>
    <p:extLst>
      <p:ext uri="{BB962C8B-B14F-4D97-AF65-F5344CB8AC3E}">
        <p14:creationId xmlns:p14="http://schemas.microsoft.com/office/powerpoint/2010/main" val="755590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028ABE0D-465A-4351-AAD3-CC995A3DC322}"/>
              </a:ext>
            </a:extLst>
          </p:cNvPr>
          <p:cNvSpPr>
            <a:spLocks noGrp="1"/>
          </p:cNvSpPr>
          <p:nvPr>
            <p:ph type="sldNum" sz="quarter" idx="10"/>
          </p:nvPr>
        </p:nvSpPr>
        <p:spPr/>
        <p:txBody>
          <a:bodyPr/>
          <a:lstStyle/>
          <a:p>
            <a:fld id="{7022FF3C-310F-4809-A5BE-BC5BA8AA108D}" type="slidenum">
              <a:rPr lang="en-US" smtClean="0"/>
              <a:t>10</a:t>
            </a:fld>
            <a:endParaRPr lang="en-US" dirty="0"/>
          </a:p>
        </p:txBody>
      </p:sp>
      <p:sp>
        <p:nvSpPr>
          <p:cNvPr id="3" name="Content Placeholder 2">
            <a:extLst>
              <a:ext uri="{FF2B5EF4-FFF2-40B4-BE49-F238E27FC236}">
                <a16:creationId xmlns:a16="http://schemas.microsoft.com/office/drawing/2014/main" id="{C4964C41-965C-4455-9F0A-178835393E7B}"/>
              </a:ext>
            </a:extLst>
          </p:cNvPr>
          <p:cNvSpPr>
            <a:spLocks noGrp="1"/>
          </p:cNvSpPr>
          <p:nvPr>
            <p:ph idx="1"/>
          </p:nvPr>
        </p:nvSpPr>
        <p:spPr>
          <a:xfrm>
            <a:off x="457200" y="1828800"/>
            <a:ext cx="8229600" cy="4639112"/>
          </a:xfrm>
        </p:spPr>
        <p:txBody>
          <a:bodyPr>
            <a:normAutofit/>
          </a:bodyPr>
          <a:lstStyle/>
          <a:p>
            <a:pPr algn="just"/>
            <a:r>
              <a:rPr lang="en-US" sz="2800" dirty="0">
                <a:latin typeface="Tahoma" panose="020B0604030504040204" pitchFamily="34" charset="0"/>
                <a:ea typeface="Tahoma" panose="020B0604030504040204" pitchFamily="34" charset="0"/>
                <a:cs typeface="Tahoma" panose="020B0604030504040204" pitchFamily="34" charset="0"/>
              </a:rPr>
              <a:t>Estimated aggregate impact of the final rule payment provisions is an increase of $825 million in payments to hospices resulting from the hospice payment update percentage of 3.8 percent.</a:t>
            </a:r>
          </a:p>
          <a:p>
            <a:endParaRPr lang="en-US" sz="2400" dirty="0">
              <a:latin typeface="Tahoma" panose="020B0604030504040204" pitchFamily="34" charset="0"/>
              <a:ea typeface="Tahoma" panose="020B0604030504040204" pitchFamily="34" charset="0"/>
              <a:cs typeface="Tahoma" panose="020B0604030504040204" pitchFamily="34" charset="0"/>
            </a:endParaRPr>
          </a:p>
          <a:p>
            <a:pPr marL="0" indent="0">
              <a:buNone/>
            </a:pPr>
            <a:endParaRPr lang="en-US" sz="24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3725D9E3-E950-4AAF-9255-9884EE7D43DB}"/>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FY 2023 Hospice Impacts</a:t>
            </a:r>
          </a:p>
        </p:txBody>
      </p:sp>
      <p:sp>
        <p:nvSpPr>
          <p:cNvPr id="5" name="Arrow: Up 4">
            <a:extLst>
              <a:ext uri="{FF2B5EF4-FFF2-40B4-BE49-F238E27FC236}">
                <a16:creationId xmlns:a16="http://schemas.microsoft.com/office/drawing/2014/main" id="{FAFC087C-033E-4C4D-B276-558D8D8F111B}"/>
              </a:ext>
            </a:extLst>
          </p:cNvPr>
          <p:cNvSpPr/>
          <p:nvPr/>
        </p:nvSpPr>
        <p:spPr>
          <a:xfrm>
            <a:off x="3705137" y="3669281"/>
            <a:ext cx="1921080" cy="2798631"/>
          </a:xfrm>
          <a:prstGeom prst="upArrow">
            <a:avLst/>
          </a:prstGeom>
          <a:solidFill>
            <a:srgbClr val="00582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prstClr val="white"/>
                </a:solidFill>
                <a:latin typeface="Tahoma" panose="020B0604030504040204" pitchFamily="34" charset="0"/>
                <a:ea typeface="Tahoma" panose="020B0604030504040204" pitchFamily="34" charset="0"/>
                <a:cs typeface="Tahoma" panose="020B0604030504040204" pitchFamily="34" charset="0"/>
              </a:rPr>
              <a:t>3.8%</a:t>
            </a:r>
          </a:p>
        </p:txBody>
      </p:sp>
      <p:sp>
        <p:nvSpPr>
          <p:cNvPr id="7" name="TextBox 6">
            <a:extLst>
              <a:ext uri="{FF2B5EF4-FFF2-40B4-BE49-F238E27FC236}">
                <a16:creationId xmlns:a16="http://schemas.microsoft.com/office/drawing/2014/main" id="{6249F07D-A98C-4933-8E32-314417C60362}"/>
              </a:ext>
            </a:extLst>
          </p:cNvPr>
          <p:cNvSpPr txBox="1"/>
          <p:nvPr/>
        </p:nvSpPr>
        <p:spPr>
          <a:xfrm>
            <a:off x="2362200" y="4823936"/>
            <a:ext cx="1447800" cy="738664"/>
          </a:xfrm>
          <a:prstGeom prst="rect">
            <a:avLst/>
          </a:prstGeom>
          <a:noFill/>
        </p:spPr>
        <p:txBody>
          <a:bodyPr wrap="square" rtlCol="0">
            <a:spAutoFit/>
          </a:bodyPr>
          <a:lstStyle/>
          <a:p>
            <a:pPr algn="ctr"/>
            <a:r>
              <a:rPr lang="en-US" sz="4200" b="1" i="1" dirty="0">
                <a:solidFill>
                  <a:prstClr val="white"/>
                </a:solidFill>
                <a:latin typeface="Calibri Light" panose="020F0302020204030204" pitchFamily="34" charset="0"/>
                <a:cs typeface="Calibri Light" panose="020F0302020204030204" pitchFamily="34" charset="0"/>
              </a:rPr>
              <a:t>3.8%</a:t>
            </a:r>
          </a:p>
        </p:txBody>
      </p:sp>
    </p:spTree>
    <p:extLst>
      <p:ext uri="{BB962C8B-B14F-4D97-AF65-F5344CB8AC3E}">
        <p14:creationId xmlns:p14="http://schemas.microsoft.com/office/powerpoint/2010/main" val="22327120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77154-9B0C-4370-85DC-A12A57CAAC66}"/>
              </a:ext>
            </a:extLst>
          </p:cNvPr>
          <p:cNvSpPr>
            <a:spLocks noGrp="1"/>
          </p:cNvSpPr>
          <p:nvPr>
            <p:ph type="title"/>
          </p:nvPr>
        </p:nvSpPr>
        <p:spPr/>
        <p:txBody>
          <a:bodyPr/>
          <a:lstStyle/>
          <a:p>
            <a:r>
              <a:rPr lang="en-US" sz="3600" dirty="0">
                <a:latin typeface="Tahoma" panose="020B0604030504040204" pitchFamily="34" charset="0"/>
                <a:ea typeface="Tahoma" panose="020B0604030504040204" pitchFamily="34" charset="0"/>
                <a:cs typeface="Tahoma" panose="020B0604030504040204" pitchFamily="34" charset="0"/>
              </a:rPr>
              <a:t>CY 2023 Home Health PPS Final Rule</a:t>
            </a:r>
          </a:p>
        </p:txBody>
      </p:sp>
      <p:sp>
        <p:nvSpPr>
          <p:cNvPr id="3" name="Text Placeholder 2">
            <a:extLst>
              <a:ext uri="{FF2B5EF4-FFF2-40B4-BE49-F238E27FC236}">
                <a16:creationId xmlns:a16="http://schemas.microsoft.com/office/drawing/2014/main" id="{D13E75D1-690B-4B9A-AE68-D2AE3092834D}"/>
              </a:ext>
            </a:extLst>
          </p:cNvPr>
          <p:cNvSpPr>
            <a:spLocks noGrp="1"/>
          </p:cNvSpPr>
          <p:nvPr>
            <p:ph type="body" sz="quarter" idx="10"/>
          </p:nvPr>
        </p:nvSpPr>
        <p:spPr>
          <a:xfrm>
            <a:off x="4848446" y="3418366"/>
            <a:ext cx="3112706" cy="1405303"/>
          </a:xfrm>
        </p:spPr>
        <p:txBody>
          <a:bodyPr>
            <a:noAutofit/>
          </a:bodyPr>
          <a:lstStyle/>
          <a:p>
            <a:pPr algn="ctr"/>
            <a:r>
              <a:rPr lang="en-US" sz="3000" dirty="0"/>
              <a:t>Payment Policy Regulatory Update </a:t>
            </a:r>
          </a:p>
          <a:p>
            <a:pPr algn="ctr"/>
            <a:endParaRPr lang="en-US" sz="3000" dirty="0"/>
          </a:p>
        </p:txBody>
      </p:sp>
      <p:sp>
        <p:nvSpPr>
          <p:cNvPr id="5" name="Text Placeholder 2">
            <a:extLst>
              <a:ext uri="{FF2B5EF4-FFF2-40B4-BE49-F238E27FC236}">
                <a16:creationId xmlns:a16="http://schemas.microsoft.com/office/drawing/2014/main" id="{777093CF-CB6A-4515-9958-D9766F36A590}"/>
              </a:ext>
            </a:extLst>
          </p:cNvPr>
          <p:cNvSpPr txBox="1">
            <a:spLocks/>
          </p:cNvSpPr>
          <p:nvPr/>
        </p:nvSpPr>
        <p:spPr>
          <a:xfrm>
            <a:off x="4848446" y="4940153"/>
            <a:ext cx="3028950" cy="685800"/>
          </a:xfrm>
          <a:prstGeom prst="rect">
            <a:avLst/>
          </a:prstGeom>
        </p:spPr>
        <p:txBody>
          <a:bodyPr vert="horz" lIns="68580" tIns="34290" rIns="68580" bIns="34290" rtlCol="0">
            <a:noAutofit/>
          </a:bodyPr>
          <a:lstStyle>
            <a:lvl1pPr marL="0" indent="0" algn="l" defTabSz="914400" rtl="0" eaLnBrk="1" latinLnBrk="0" hangingPunct="1">
              <a:spcBef>
                <a:spcPct val="20000"/>
              </a:spcBef>
              <a:buFont typeface="Arial" pitchFamily="34" charset="0"/>
              <a:buNone/>
              <a:defRPr sz="2400" b="1" i="1" kern="1200">
                <a:solidFill>
                  <a:srgbClr val="084A9C"/>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US" sz="1200" b="0" dirty="0">
                <a:latin typeface="Calibri"/>
              </a:rPr>
              <a:t>CMS-1766-F</a:t>
            </a:r>
          </a:p>
          <a:p>
            <a:pPr algn="ctr"/>
            <a:r>
              <a:rPr lang="en-US" sz="1200" b="0" dirty="0">
                <a:latin typeface="Calibri"/>
              </a:rPr>
              <a:t>Published: November 4, 2022</a:t>
            </a:r>
          </a:p>
          <a:p>
            <a:pPr algn="ctr"/>
            <a:r>
              <a:rPr lang="en-US" sz="1200" b="0" dirty="0">
                <a:latin typeface="Calibri"/>
              </a:rPr>
              <a:t>Effective: January 1, 2023</a:t>
            </a:r>
          </a:p>
        </p:txBody>
      </p:sp>
    </p:spTree>
    <p:extLst>
      <p:ext uri="{BB962C8B-B14F-4D97-AF65-F5344CB8AC3E}">
        <p14:creationId xmlns:p14="http://schemas.microsoft.com/office/powerpoint/2010/main" val="23621653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12</a:t>
            </a:fld>
            <a:endParaRPr lang="en-US" dirty="0"/>
          </a:p>
        </p:txBody>
      </p:sp>
      <p:sp>
        <p:nvSpPr>
          <p:cNvPr id="6" name="Content Placeholder 5"/>
          <p:cNvSpPr>
            <a:spLocks noGrp="1"/>
          </p:cNvSpPr>
          <p:nvPr>
            <p:ph idx="1"/>
          </p:nvPr>
        </p:nvSpPr>
        <p:spPr>
          <a:xfrm>
            <a:off x="457200" y="1132514"/>
            <a:ext cx="8229600" cy="4993649"/>
          </a:xfrm>
        </p:spPr>
        <p:txBody>
          <a:bodyPr>
            <a:normAutofit fontScale="92500" lnSpcReduction="10000"/>
          </a:bodyPr>
          <a:lstStyle/>
          <a:p>
            <a:r>
              <a:rPr lang="en-US" b="1" dirty="0">
                <a:latin typeface="Tahoma" panose="020B0604030504040204" pitchFamily="34" charset="0"/>
                <a:ea typeface="Tahoma" panose="020B0604030504040204" pitchFamily="34" charset="0"/>
                <a:cs typeface="Tahoma" panose="020B0604030504040204" pitchFamily="34" charset="0"/>
              </a:rPr>
              <a:t>CY 2023 Home Health Final Rule</a:t>
            </a:r>
          </a:p>
          <a:p>
            <a:pPr lvl="1"/>
            <a:r>
              <a:rPr lang="en-US" sz="2200" dirty="0">
                <a:latin typeface="Tahoma" panose="020B0604030504040204" pitchFamily="34" charset="0"/>
                <a:ea typeface="Tahoma" panose="020B0604030504040204" pitchFamily="34" charset="0"/>
                <a:cs typeface="Tahoma" panose="020B0604030504040204" pitchFamily="34" charset="0"/>
              </a:rPr>
              <a:t>Home Health Utilization</a:t>
            </a:r>
          </a:p>
          <a:p>
            <a:pPr lvl="1"/>
            <a:r>
              <a:rPr lang="en-US" sz="2200" dirty="0">
                <a:latin typeface="Tahoma" panose="020B0604030504040204" pitchFamily="34" charset="0"/>
                <a:ea typeface="Tahoma" panose="020B0604030504040204" pitchFamily="34" charset="0"/>
                <a:cs typeface="Tahoma" panose="020B0604030504040204" pitchFamily="34" charset="0"/>
              </a:rPr>
              <a:t>Estimated Costs for 30-day Periods</a:t>
            </a:r>
          </a:p>
          <a:p>
            <a:pPr lvl="1"/>
            <a:r>
              <a:rPr lang="en-US" sz="2200" dirty="0">
                <a:latin typeface="Tahoma" panose="020B0604030504040204" pitchFamily="34" charset="0"/>
                <a:ea typeface="Tahoma" panose="020B0604030504040204" pitchFamily="34" charset="0"/>
                <a:cs typeface="Tahoma" panose="020B0604030504040204" pitchFamily="34" charset="0"/>
              </a:rPr>
              <a:t>Behavior Change Payment Adjustments</a:t>
            </a:r>
          </a:p>
          <a:p>
            <a:pPr lvl="1"/>
            <a:r>
              <a:rPr lang="en-US" sz="2200" dirty="0">
                <a:latin typeface="Tahoma" panose="020B0604030504040204" pitchFamily="34" charset="0"/>
                <a:ea typeface="Tahoma" panose="020B0604030504040204" pitchFamily="34" charset="0"/>
                <a:cs typeface="Tahoma" panose="020B0604030504040204" pitchFamily="34" charset="0"/>
              </a:rPr>
              <a:t>HH PPS Payment Rate Updates</a:t>
            </a:r>
          </a:p>
          <a:p>
            <a:pPr lvl="1"/>
            <a:r>
              <a:rPr lang="en-US" sz="2200" dirty="0">
                <a:latin typeface="Tahoma" panose="020B0604030504040204" pitchFamily="34" charset="0"/>
                <a:ea typeface="Tahoma" panose="020B0604030504040204" pitchFamily="34" charset="0"/>
                <a:cs typeface="Tahoma" panose="020B0604030504040204" pitchFamily="34" charset="0"/>
              </a:rPr>
              <a:t>Reassignment of ICD-10 Codes</a:t>
            </a:r>
          </a:p>
          <a:p>
            <a:pPr lvl="1"/>
            <a:r>
              <a:rPr lang="en-US" sz="2200" dirty="0">
                <a:latin typeface="Tahoma" panose="020B0604030504040204" pitchFamily="34" charset="0"/>
                <a:ea typeface="Tahoma" panose="020B0604030504040204" pitchFamily="34" charset="0"/>
                <a:cs typeface="Tahoma" panose="020B0604030504040204" pitchFamily="34" charset="0"/>
              </a:rPr>
              <a:t>Recalibration and LUPA Thresholds</a:t>
            </a:r>
          </a:p>
          <a:p>
            <a:pPr lvl="1"/>
            <a:r>
              <a:rPr lang="en-US" sz="2200" dirty="0">
                <a:latin typeface="Tahoma" panose="020B0604030504040204" pitchFamily="34" charset="0"/>
                <a:ea typeface="Tahoma" panose="020B0604030504040204" pitchFamily="34" charset="0"/>
                <a:cs typeface="Tahoma" panose="020B0604030504040204" pitchFamily="34" charset="0"/>
              </a:rPr>
              <a:t>FDL Ratio</a:t>
            </a:r>
          </a:p>
          <a:p>
            <a:pPr lvl="1"/>
            <a:r>
              <a:rPr lang="en-US" sz="2200" dirty="0">
                <a:latin typeface="Tahoma" panose="020B0604030504040204" pitchFamily="34" charset="0"/>
                <a:ea typeface="Tahoma" panose="020B0604030504040204" pitchFamily="34" charset="0"/>
                <a:cs typeface="Tahoma" panose="020B0604030504040204" pitchFamily="34" charset="0"/>
              </a:rPr>
              <a:t>Wage-Index Cap</a:t>
            </a:r>
          </a:p>
          <a:p>
            <a:pPr lvl="1"/>
            <a:r>
              <a:rPr lang="en-US" sz="2200" dirty="0">
                <a:latin typeface="Tahoma" panose="020B0604030504040204" pitchFamily="34" charset="0"/>
                <a:ea typeface="Tahoma" panose="020B0604030504040204" pitchFamily="34" charset="0"/>
                <a:cs typeface="Tahoma" panose="020B0604030504040204" pitchFamily="34" charset="0"/>
              </a:rPr>
              <a:t>Telehealth G-Codes</a:t>
            </a:r>
          </a:p>
          <a:p>
            <a:pPr lvl="1"/>
            <a:r>
              <a:rPr lang="en-US" sz="2200" dirty="0">
                <a:latin typeface="Tahoma" panose="020B0604030504040204" pitchFamily="34" charset="0"/>
                <a:ea typeface="Tahoma" panose="020B0604030504040204" pitchFamily="34" charset="0"/>
                <a:cs typeface="Tahoma" panose="020B0604030504040204" pitchFamily="34" charset="0"/>
              </a:rPr>
              <a:t>CY 2023 Estimated Impacts</a:t>
            </a:r>
          </a:p>
          <a:p>
            <a:pPr marL="514350" indent="-457200"/>
            <a:r>
              <a:rPr lang="en-US" b="1" dirty="0">
                <a:latin typeface="Tahoma" panose="020B0604030504040204" pitchFamily="34" charset="0"/>
                <a:ea typeface="Tahoma" panose="020B0604030504040204" pitchFamily="34" charset="0"/>
                <a:cs typeface="Tahoma" panose="020B0604030504040204" pitchFamily="34" charset="0"/>
              </a:rPr>
              <a:t>Consolidated Appropriations Act of 2023 (CAA, 2023) Requirements</a:t>
            </a:r>
          </a:p>
        </p:txBody>
      </p:sp>
      <p:sp>
        <p:nvSpPr>
          <p:cNvPr id="5" name="Title 4"/>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Agenda</a:t>
            </a:r>
          </a:p>
        </p:txBody>
      </p:sp>
    </p:spTree>
    <p:extLst>
      <p:ext uri="{BB962C8B-B14F-4D97-AF65-F5344CB8AC3E}">
        <p14:creationId xmlns:p14="http://schemas.microsoft.com/office/powerpoint/2010/main" val="3483987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13</a:t>
            </a:fld>
            <a:endParaRPr lang="en-US" dirty="0"/>
          </a:p>
        </p:txBody>
      </p:sp>
      <p:sp>
        <p:nvSpPr>
          <p:cNvPr id="6" name="Content Placeholder 5"/>
          <p:cNvSpPr>
            <a:spLocks noGrp="1"/>
          </p:cNvSpPr>
          <p:nvPr>
            <p:ph idx="1"/>
          </p:nvPr>
        </p:nvSpPr>
        <p:spPr>
          <a:xfrm>
            <a:off x="457200" y="1845734"/>
            <a:ext cx="8229600" cy="4297363"/>
          </a:xfrm>
        </p:spPr>
        <p:txBody>
          <a:bodyPr>
            <a:normAutofit/>
          </a:bodyPr>
          <a:lstStyle/>
          <a:p>
            <a:r>
              <a:rPr lang="en-US" sz="2800" dirty="0">
                <a:latin typeface="Tahoma" panose="020B0604030504040204" pitchFamily="34" charset="0"/>
                <a:ea typeface="Tahoma" panose="020B0604030504040204" pitchFamily="34" charset="0"/>
                <a:cs typeface="Tahoma" panose="020B0604030504040204" pitchFamily="34" charset="0"/>
              </a:rPr>
              <a:t>In CY 2021 approximately 3.3 million Medicare beneficiaries received home health services.</a:t>
            </a:r>
          </a:p>
          <a:p>
            <a:r>
              <a:rPr lang="en-US" sz="2800" dirty="0">
                <a:latin typeface="Tahoma" panose="020B0604030504040204" pitchFamily="34" charset="0"/>
                <a:ea typeface="Tahoma" panose="020B0604030504040204" pitchFamily="34" charset="0"/>
                <a:cs typeface="Tahoma" panose="020B0604030504040204" pitchFamily="34" charset="0"/>
              </a:rPr>
              <a:t>There 9,900 certified home health agencies (HHAs).  </a:t>
            </a:r>
          </a:p>
          <a:p>
            <a:r>
              <a:rPr lang="en-US" sz="2800" dirty="0">
                <a:latin typeface="Tahoma" panose="020B0604030504040204" pitchFamily="34" charset="0"/>
                <a:ea typeface="Tahoma" panose="020B0604030504040204" pitchFamily="34" charset="0"/>
                <a:cs typeface="Tahoma" panose="020B0604030504040204" pitchFamily="34" charset="0"/>
              </a:rPr>
              <a:t>Medicare Home Health expenditures were $17.1 billion in CY 2021.</a:t>
            </a:r>
          </a:p>
        </p:txBody>
      </p:sp>
      <p:sp>
        <p:nvSpPr>
          <p:cNvPr id="5" name="Title 4"/>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Home Health Utilization</a:t>
            </a:r>
          </a:p>
        </p:txBody>
      </p:sp>
    </p:spTree>
    <p:extLst>
      <p:ext uri="{BB962C8B-B14F-4D97-AF65-F5344CB8AC3E}">
        <p14:creationId xmlns:p14="http://schemas.microsoft.com/office/powerpoint/2010/main" val="1510210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A5318AD-A954-4FB4-A8D7-FF014358CAD2}"/>
              </a:ext>
            </a:extLst>
          </p:cNvPr>
          <p:cNvSpPr>
            <a:spLocks noGrp="1"/>
          </p:cNvSpPr>
          <p:nvPr>
            <p:ph type="sldNum" sz="quarter" idx="10"/>
          </p:nvPr>
        </p:nvSpPr>
        <p:spPr/>
        <p:txBody>
          <a:bodyPr/>
          <a:lstStyle/>
          <a:p>
            <a:fld id="{7022FF3C-310F-4809-A5BE-BC5BA8AA108D}" type="slidenum">
              <a:rPr lang="en-US" smtClean="0"/>
              <a:t>14</a:t>
            </a:fld>
            <a:endParaRPr lang="en-US" dirty="0"/>
          </a:p>
        </p:txBody>
      </p:sp>
      <p:sp>
        <p:nvSpPr>
          <p:cNvPr id="4" name="Title 3">
            <a:extLst>
              <a:ext uri="{FF2B5EF4-FFF2-40B4-BE49-F238E27FC236}">
                <a16:creationId xmlns:a16="http://schemas.microsoft.com/office/drawing/2014/main" id="{0AA10B51-C70A-49F2-BC1D-72B0665536FF}"/>
              </a:ext>
            </a:extLst>
          </p:cNvPr>
          <p:cNvSpPr>
            <a:spLocks noGrp="1"/>
          </p:cNvSpPr>
          <p:nvPr>
            <p:ph type="title"/>
          </p:nvPr>
        </p:nvSpPr>
        <p:spPr/>
        <p:txBody>
          <a:bodyPr/>
          <a:lstStyle/>
          <a:p>
            <a:r>
              <a:rPr lang="en-US" sz="3200" dirty="0">
                <a:latin typeface="Tahoma" panose="020B0604030504040204" pitchFamily="34" charset="0"/>
                <a:ea typeface="Tahoma" panose="020B0604030504040204" pitchFamily="34" charset="0"/>
                <a:cs typeface="Tahoma" panose="020B0604030504040204" pitchFamily="34" charset="0"/>
              </a:rPr>
              <a:t>Estimated Costs for 30-Day Periods of Care</a:t>
            </a:r>
          </a:p>
        </p:txBody>
      </p:sp>
      <p:pic>
        <p:nvPicPr>
          <p:cNvPr id="10242" name="Picture 2" descr="https://images.federalregister.gov/EP23JN22.006/original.png?1655841911">
            <a:extLst>
              <a:ext uri="{FF2B5EF4-FFF2-40B4-BE49-F238E27FC236}">
                <a16:creationId xmlns:a16="http://schemas.microsoft.com/office/drawing/2014/main" id="{689C4B7B-3341-4927-97F9-B6A7D30D23D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7200" y="1107347"/>
            <a:ext cx="8229600" cy="33768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D0A5882-8543-4F0C-BE7B-9AB74D925280}"/>
              </a:ext>
            </a:extLst>
          </p:cNvPr>
          <p:cNvSpPr txBox="1"/>
          <p:nvPr/>
        </p:nvSpPr>
        <p:spPr>
          <a:xfrm>
            <a:off x="275389" y="4663522"/>
            <a:ext cx="8280400" cy="923330"/>
          </a:xfrm>
          <a:prstGeom prst="rect">
            <a:avLst/>
          </a:prstGeom>
          <a:noFill/>
        </p:spPr>
        <p:txBody>
          <a:bodyPr wrap="square" rtlCol="0">
            <a:spAutoFit/>
          </a:bodyPr>
          <a:lstStyle/>
          <a:p>
            <a:r>
              <a:rPr lang="en-US" dirty="0">
                <a:latin typeface="Tahoma" panose="020B0604030504040204" pitchFamily="34" charset="0"/>
                <a:ea typeface="Tahoma" panose="020B0604030504040204" pitchFamily="34" charset="0"/>
                <a:cs typeface="Tahoma" panose="020B0604030504040204" pitchFamily="34" charset="0"/>
              </a:rPr>
              <a:t>The CY 2021 national, standardized 30-day period payment rate was </a:t>
            </a:r>
            <a:r>
              <a:rPr lang="en-US" b="1" dirty="0">
                <a:latin typeface="Tahoma" panose="020B0604030504040204" pitchFamily="34" charset="0"/>
                <a:ea typeface="Tahoma" panose="020B0604030504040204" pitchFamily="34" charset="0"/>
                <a:cs typeface="Tahoma" panose="020B0604030504040204" pitchFamily="34" charset="0"/>
              </a:rPr>
              <a:t>$1,901.12</a:t>
            </a:r>
            <a:r>
              <a:rPr lang="en-US" dirty="0">
                <a:latin typeface="Tahoma" panose="020B0604030504040204" pitchFamily="34" charset="0"/>
                <a:ea typeface="Tahoma" panose="020B0604030504040204" pitchFamily="34" charset="0"/>
                <a:cs typeface="Tahoma" panose="020B0604030504040204" pitchFamily="34" charset="0"/>
              </a:rPr>
              <a:t>, which is approximately 34 percent more than the estimated CY 2021 30-day period average facility cost of </a:t>
            </a:r>
            <a:r>
              <a:rPr lang="en-US" b="1" dirty="0">
                <a:latin typeface="Tahoma" panose="020B0604030504040204" pitchFamily="34" charset="0"/>
                <a:ea typeface="Tahoma" panose="020B0604030504040204" pitchFamily="34" charset="0"/>
                <a:cs typeface="Tahoma" panose="020B0604030504040204" pitchFamily="34" charset="0"/>
              </a:rPr>
              <a:t>$1,420.35</a:t>
            </a:r>
            <a:r>
              <a:rPr lang="en-US" dirty="0">
                <a:latin typeface="Tahoma" panose="020B0604030504040204" pitchFamily="34" charset="0"/>
                <a:ea typeface="Tahoma" panose="020B0604030504040204" pitchFamily="34" charset="0"/>
                <a:cs typeface="Tahoma" panose="020B0604030504040204" pitchFamily="34" charset="0"/>
              </a:rPr>
              <a:t>.</a:t>
            </a:r>
          </a:p>
        </p:txBody>
      </p:sp>
    </p:spTree>
    <p:extLst>
      <p:ext uri="{BB962C8B-B14F-4D97-AF65-F5344CB8AC3E}">
        <p14:creationId xmlns:p14="http://schemas.microsoft.com/office/powerpoint/2010/main" val="20137831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89B6B06-4029-4F10-8B99-C2D0A722BAB6}"/>
              </a:ext>
            </a:extLst>
          </p:cNvPr>
          <p:cNvSpPr>
            <a:spLocks noGrp="1"/>
          </p:cNvSpPr>
          <p:nvPr>
            <p:ph type="sldNum" sz="quarter" idx="10"/>
          </p:nvPr>
        </p:nvSpPr>
        <p:spPr/>
        <p:txBody>
          <a:bodyPr/>
          <a:lstStyle/>
          <a:p>
            <a:fld id="{7022FF3C-310F-4809-A5BE-BC5BA8AA108D}" type="slidenum">
              <a:rPr lang="en-US" smtClean="0"/>
              <a:t>15</a:t>
            </a:fld>
            <a:endParaRPr lang="en-US" dirty="0"/>
          </a:p>
        </p:txBody>
      </p:sp>
      <p:sp>
        <p:nvSpPr>
          <p:cNvPr id="3" name="Content Placeholder 2">
            <a:extLst>
              <a:ext uri="{FF2B5EF4-FFF2-40B4-BE49-F238E27FC236}">
                <a16:creationId xmlns:a16="http://schemas.microsoft.com/office/drawing/2014/main" id="{454AEDE9-337D-4C50-A0ED-771ABA24BFB6}"/>
              </a:ext>
            </a:extLst>
          </p:cNvPr>
          <p:cNvSpPr>
            <a:spLocks noGrp="1"/>
          </p:cNvSpPr>
          <p:nvPr>
            <p:ph idx="1"/>
          </p:nvPr>
        </p:nvSpPr>
        <p:spPr>
          <a:xfrm>
            <a:off x="457200" y="1280318"/>
            <a:ext cx="8229600" cy="4956709"/>
          </a:xfrm>
        </p:spPr>
        <p:txBody>
          <a:bodyPr>
            <a:normAutofit fontScale="92500" lnSpcReduction="20000"/>
          </a:bodyPr>
          <a:lstStyle/>
          <a:p>
            <a:pPr marL="0" indent="0">
              <a:lnSpc>
                <a:spcPct val="120000"/>
              </a:lnSpc>
              <a:buNone/>
            </a:pPr>
            <a:r>
              <a:rPr lang="en-US" sz="2400" b="1" dirty="0">
                <a:latin typeface="Tahoma" panose="020B0604030504040204" pitchFamily="34" charset="0"/>
                <a:ea typeface="Tahoma" panose="020B0604030504040204" pitchFamily="34" charset="0"/>
                <a:cs typeface="Tahoma" panose="020B0604030504040204" pitchFamily="34" charset="0"/>
              </a:rPr>
              <a:t>Background:</a:t>
            </a:r>
          </a:p>
          <a:p>
            <a:r>
              <a:rPr lang="en-US" sz="2200" dirty="0">
                <a:latin typeface="Tahoma" panose="020B0604030504040204" pitchFamily="34" charset="0"/>
                <a:ea typeface="Tahoma" panose="020B0604030504040204" pitchFamily="34" charset="0"/>
                <a:cs typeface="Tahoma" panose="020B0604030504040204" pitchFamily="34" charset="0"/>
              </a:rPr>
              <a:t>On January 1, 2020, CMS implemented the Patient-Driven Groupings Model (PDGM) and 30-day unit for payment under the Home Health Prospective Payment System (HH PPS), as required by the Bipartisan Budget Act of 2018. </a:t>
            </a:r>
          </a:p>
          <a:p>
            <a:pPr marL="0" indent="0">
              <a:buNone/>
            </a:pPr>
            <a:endParaRPr lang="en-US" sz="2200" dirty="0">
              <a:latin typeface="Tahoma" panose="020B0604030504040204" pitchFamily="34" charset="0"/>
              <a:ea typeface="Tahoma" panose="020B0604030504040204" pitchFamily="34" charset="0"/>
              <a:cs typeface="Tahoma" panose="020B0604030504040204" pitchFamily="34" charset="0"/>
            </a:endParaRPr>
          </a:p>
          <a:p>
            <a:r>
              <a:rPr lang="en-US" sz="2200" dirty="0">
                <a:latin typeface="Tahoma" panose="020B0604030504040204" pitchFamily="34" charset="0"/>
                <a:ea typeface="Tahoma" panose="020B0604030504040204" pitchFamily="34" charset="0"/>
                <a:cs typeface="Tahoma" panose="020B0604030504040204" pitchFamily="34" charset="0"/>
              </a:rPr>
              <a:t>The law also required CMS to establish the payment to ensure that estimated aggregate expenditures under the PDGM would be equal to the estimated aggregate expenditures if the PDGM was not implemented. </a:t>
            </a:r>
          </a:p>
          <a:p>
            <a:pPr marL="0" indent="0">
              <a:buNone/>
            </a:pPr>
            <a:endParaRPr lang="en-US" sz="2200" dirty="0">
              <a:latin typeface="Tahoma" panose="020B0604030504040204" pitchFamily="34" charset="0"/>
              <a:ea typeface="Tahoma" panose="020B0604030504040204" pitchFamily="34" charset="0"/>
              <a:cs typeface="Tahoma" panose="020B0604030504040204" pitchFamily="34" charset="0"/>
            </a:endParaRPr>
          </a:p>
          <a:p>
            <a:r>
              <a:rPr lang="en-US" sz="2200" dirty="0">
                <a:latin typeface="Tahoma" panose="020B0604030504040204" pitchFamily="34" charset="0"/>
                <a:ea typeface="Tahoma" panose="020B0604030504040204" pitchFamily="34" charset="0"/>
                <a:cs typeface="Tahoma" panose="020B0604030504040204" pitchFamily="34" charset="0"/>
              </a:rPr>
              <a:t>In calculating this payment rate, the law required CMS to make assumptions about behavior changes that could occur because of the implementation of the 30-day unit of payment and the PDGM. As a result of these provisions and assumptions about behavior change, CMS made a -4.36% reduction to the CY 2020 HH 30-day payment rate. </a:t>
            </a:r>
          </a:p>
          <a:p>
            <a:pPr>
              <a:lnSpc>
                <a:spcPct val="120000"/>
              </a:lnSpc>
            </a:pPr>
            <a:endParaRPr lang="en-US" sz="2000" dirty="0">
              <a:latin typeface="Tahoma" panose="020B0604030504040204" pitchFamily="34" charset="0"/>
              <a:ea typeface="Tahoma" panose="020B0604030504040204" pitchFamily="34" charset="0"/>
              <a:cs typeface="Tahoma" panose="020B0604030504040204" pitchFamily="34" charset="0"/>
            </a:endParaRPr>
          </a:p>
          <a:p>
            <a:pPr>
              <a:lnSpc>
                <a:spcPct val="120000"/>
              </a:lnSpc>
            </a:pPr>
            <a:endParaRPr lang="en-US" sz="24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901D1477-FE0D-4940-B9DE-2BB402B696F8}"/>
              </a:ext>
            </a:extLst>
          </p:cNvPr>
          <p:cNvSpPr>
            <a:spLocks noGrp="1"/>
          </p:cNvSpPr>
          <p:nvPr>
            <p:ph type="title"/>
          </p:nvPr>
        </p:nvSpPr>
        <p:spPr>
          <a:xfrm>
            <a:off x="0" y="135467"/>
            <a:ext cx="9144000" cy="770544"/>
          </a:xfrm>
        </p:spPr>
        <p:txBody>
          <a:bodyPr/>
          <a:lstStyle/>
          <a:p>
            <a:r>
              <a:rPr lang="en-US" sz="2800" dirty="0">
                <a:latin typeface="Tahoma" panose="020B0604030504040204" pitchFamily="34" charset="0"/>
                <a:ea typeface="Tahoma" panose="020B0604030504040204" pitchFamily="34" charset="0"/>
                <a:cs typeface="Tahoma" panose="020B0604030504040204" pitchFamily="34" charset="0"/>
              </a:rPr>
              <a:t>Patient-Driven Groupings Model (PDGM)</a:t>
            </a:r>
            <a:br>
              <a:rPr lang="en-US" sz="2800" dirty="0">
                <a:latin typeface="Tahoma" panose="020B0604030504040204" pitchFamily="34" charset="0"/>
                <a:ea typeface="Tahoma" panose="020B0604030504040204" pitchFamily="34" charset="0"/>
                <a:cs typeface="Tahoma" panose="020B0604030504040204" pitchFamily="34" charset="0"/>
              </a:rPr>
            </a:br>
            <a:r>
              <a:rPr lang="en-US" sz="2800" dirty="0">
                <a:latin typeface="Tahoma" panose="020B0604030504040204" pitchFamily="34" charset="0"/>
                <a:ea typeface="Tahoma" panose="020B0604030504040204" pitchFamily="34" charset="0"/>
                <a:cs typeface="Tahoma" panose="020B0604030504040204" pitchFamily="34" charset="0"/>
              </a:rPr>
              <a:t> and Behavior Change Adjustments</a:t>
            </a:r>
          </a:p>
        </p:txBody>
      </p:sp>
    </p:spTree>
    <p:extLst>
      <p:ext uri="{BB962C8B-B14F-4D97-AF65-F5344CB8AC3E}">
        <p14:creationId xmlns:p14="http://schemas.microsoft.com/office/powerpoint/2010/main" val="4072023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D21B358-0D9A-4A65-82BA-108B803A7B8F}"/>
              </a:ext>
            </a:extLst>
          </p:cNvPr>
          <p:cNvSpPr>
            <a:spLocks noGrp="1"/>
          </p:cNvSpPr>
          <p:nvPr>
            <p:ph type="sldNum" sz="quarter" idx="10"/>
          </p:nvPr>
        </p:nvSpPr>
        <p:spPr/>
        <p:txBody>
          <a:bodyPr/>
          <a:lstStyle/>
          <a:p>
            <a:fld id="{7022FF3C-310F-4809-A5BE-BC5BA8AA108D}" type="slidenum">
              <a:rPr lang="en-US" smtClean="0"/>
              <a:t>16</a:t>
            </a:fld>
            <a:endParaRPr lang="en-US" dirty="0"/>
          </a:p>
        </p:txBody>
      </p:sp>
      <p:sp>
        <p:nvSpPr>
          <p:cNvPr id="3" name="Content Placeholder 2">
            <a:extLst>
              <a:ext uri="{FF2B5EF4-FFF2-40B4-BE49-F238E27FC236}">
                <a16:creationId xmlns:a16="http://schemas.microsoft.com/office/drawing/2014/main" id="{62EB9FC9-E34C-4323-AE95-5315422BD005}"/>
              </a:ext>
            </a:extLst>
          </p:cNvPr>
          <p:cNvSpPr>
            <a:spLocks noGrp="1"/>
          </p:cNvSpPr>
          <p:nvPr>
            <p:ph idx="1"/>
          </p:nvPr>
        </p:nvSpPr>
        <p:spPr>
          <a:xfrm>
            <a:off x="457200" y="1157682"/>
            <a:ext cx="8229600" cy="4968482"/>
          </a:xfrm>
        </p:spPr>
        <p:txBody>
          <a:bodyPr>
            <a:normAutofit fontScale="62500" lnSpcReduction="20000"/>
          </a:bodyPr>
          <a:lstStyle/>
          <a:p>
            <a:pPr>
              <a:lnSpc>
                <a:spcPct val="120000"/>
              </a:lnSpc>
            </a:pP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dirty="0">
                <a:latin typeface="Tahoma" panose="020B0604030504040204" pitchFamily="34" charset="0"/>
                <a:ea typeface="Tahoma" panose="020B0604030504040204" pitchFamily="34" charset="0"/>
                <a:cs typeface="Tahoma" panose="020B0604030504040204" pitchFamily="34" charset="0"/>
              </a:rPr>
              <a:t>Section 1895(b)(3)(D)(i) requires CMS annually to determine the impact of differences between assumed and actual behavior changes on estimated aggregate expenditures, beginning with 2020 and ending with 2026. </a:t>
            </a:r>
          </a:p>
          <a:p>
            <a:pPr>
              <a:lnSpc>
                <a:spcPct val="120000"/>
              </a:lnSpc>
            </a:pP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dirty="0">
                <a:latin typeface="Tahoma" panose="020B0604030504040204" pitchFamily="34" charset="0"/>
                <a:ea typeface="Tahoma" panose="020B0604030504040204" pitchFamily="34" charset="0"/>
                <a:cs typeface="Tahoma" panose="020B0604030504040204" pitchFamily="34" charset="0"/>
              </a:rPr>
              <a:t>CMS must also make temporary and permanent increases or decreases, as needed, to the 30-day payment amount to account for the impact of differences between actual and assumed behavior changes on aggregate expenditures based on requirements from Section 1895(b)(3)(D)(ii) and Section 1895(b)(3)(D)(iii).</a:t>
            </a:r>
          </a:p>
          <a:p>
            <a:pPr marL="0" indent="0">
              <a:lnSpc>
                <a:spcPct val="120000"/>
              </a:lnSpc>
              <a:buNone/>
            </a:pPr>
            <a:endParaRPr lang="en-US" dirty="0">
              <a:latin typeface="Tahoma" panose="020B0604030504040204" pitchFamily="34" charset="0"/>
              <a:ea typeface="Tahoma" panose="020B0604030504040204" pitchFamily="34" charset="0"/>
              <a:cs typeface="Tahoma" panose="020B0604030504040204" pitchFamily="34" charset="0"/>
            </a:endParaRPr>
          </a:p>
          <a:p>
            <a:pPr>
              <a:lnSpc>
                <a:spcPct val="120000"/>
              </a:lnSpc>
            </a:pPr>
            <a:r>
              <a:rPr lang="en-US" dirty="0">
                <a:latin typeface="Tahoma" panose="020B0604030504040204" pitchFamily="34" charset="0"/>
                <a:ea typeface="Tahoma" panose="020B0604030504040204" pitchFamily="34" charset="0"/>
                <a:cs typeface="Tahoma" panose="020B0604030504040204" pitchFamily="34" charset="0"/>
              </a:rPr>
              <a:t>CMS did not make any temporary or permanent payment adjustments to the 30-day payment rate in CYs 2021 or 2022. </a:t>
            </a:r>
          </a:p>
          <a:p>
            <a:endParaRPr lang="en-US" dirty="0"/>
          </a:p>
        </p:txBody>
      </p:sp>
      <p:sp>
        <p:nvSpPr>
          <p:cNvPr id="4" name="Title 3">
            <a:extLst>
              <a:ext uri="{FF2B5EF4-FFF2-40B4-BE49-F238E27FC236}">
                <a16:creationId xmlns:a16="http://schemas.microsoft.com/office/drawing/2014/main" id="{B313B82A-8EF9-4DCA-93F8-613C6260B5BF}"/>
              </a:ext>
            </a:extLst>
          </p:cNvPr>
          <p:cNvSpPr>
            <a:spLocks noGrp="1"/>
          </p:cNvSpPr>
          <p:nvPr>
            <p:ph type="title"/>
          </p:nvPr>
        </p:nvSpPr>
        <p:spPr/>
        <p:txBody>
          <a:bodyPr/>
          <a:lstStyle/>
          <a:p>
            <a:r>
              <a:rPr lang="en-US" sz="3200" dirty="0">
                <a:latin typeface="Tahoma" panose="020B0604030504040204" pitchFamily="34" charset="0"/>
                <a:ea typeface="Tahoma" panose="020B0604030504040204" pitchFamily="34" charset="0"/>
                <a:cs typeface="Tahoma" panose="020B0604030504040204" pitchFamily="34" charset="0"/>
              </a:rPr>
              <a:t>Behavior Change Payment Adjustments</a:t>
            </a:r>
          </a:p>
        </p:txBody>
      </p:sp>
    </p:spTree>
    <p:extLst>
      <p:ext uri="{BB962C8B-B14F-4D97-AF65-F5344CB8AC3E}">
        <p14:creationId xmlns:p14="http://schemas.microsoft.com/office/powerpoint/2010/main" val="15189132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17</a:t>
            </a:fld>
            <a:endParaRPr lang="en-US" dirty="0"/>
          </a:p>
        </p:txBody>
      </p:sp>
      <p:sp>
        <p:nvSpPr>
          <p:cNvPr id="9" name="TextBox 8">
            <a:extLst>
              <a:ext uri="{FF2B5EF4-FFF2-40B4-BE49-F238E27FC236}">
                <a16:creationId xmlns:a16="http://schemas.microsoft.com/office/drawing/2014/main" id="{FC14C9F6-3ACB-4139-B63F-D7C5C5DA5ECD}"/>
              </a:ext>
            </a:extLst>
          </p:cNvPr>
          <p:cNvSpPr txBox="1"/>
          <p:nvPr/>
        </p:nvSpPr>
        <p:spPr>
          <a:xfrm>
            <a:off x="374650" y="4802912"/>
            <a:ext cx="8394700" cy="1754326"/>
          </a:xfrm>
          <a:prstGeom prst="rect">
            <a:avLst/>
          </a:prstGeom>
          <a:noFill/>
        </p:spPr>
        <p:txBody>
          <a:bodyPr wrap="square" rtlCol="0">
            <a:spAutoFit/>
          </a:bodyPr>
          <a:lstStyle/>
          <a:p>
            <a:r>
              <a:rPr lang="en-US" dirty="0">
                <a:latin typeface="Tahoma" panose="020B0604030504040204" pitchFamily="34" charset="0"/>
                <a:ea typeface="Tahoma" panose="020B0604030504040204" pitchFamily="34" charset="0"/>
                <a:cs typeface="Tahoma" panose="020B0604030504040204" pitchFamily="34" charset="0"/>
              </a:rPr>
              <a:t>To offset the increase in estimated aggregate expenditures for CYs 2020 and 2021 based on the impact of the differences between assumed and actual behavior changes, CMS would need to apply a −7.85 percent permanent adjustment to the CY 2023 base payment rate as well as implement a temporary adjustment of approximately $2.1 billion to reconcile retrospective overpayments in CYs 2020 and 2021. </a:t>
            </a:r>
          </a:p>
        </p:txBody>
      </p:sp>
      <p:sp>
        <p:nvSpPr>
          <p:cNvPr id="11" name="Title 10">
            <a:extLst>
              <a:ext uri="{FF2B5EF4-FFF2-40B4-BE49-F238E27FC236}">
                <a16:creationId xmlns:a16="http://schemas.microsoft.com/office/drawing/2014/main" id="{6EF4BC21-C4D8-43D4-8373-CB9AEFD8820B}"/>
              </a:ext>
            </a:extLst>
          </p:cNvPr>
          <p:cNvSpPr>
            <a:spLocks noGrp="1"/>
          </p:cNvSpPr>
          <p:nvPr>
            <p:ph type="title"/>
          </p:nvPr>
        </p:nvSpPr>
        <p:spPr/>
        <p:txBody>
          <a:bodyPr/>
          <a:lstStyle/>
          <a:p>
            <a:r>
              <a:rPr lang="en-US" sz="2800" dirty="0">
                <a:latin typeface="Tahoma" panose="020B0604030504040204" pitchFamily="34" charset="0"/>
                <a:ea typeface="Tahoma" panose="020B0604030504040204" pitchFamily="34" charset="0"/>
                <a:cs typeface="Tahoma" panose="020B0604030504040204" pitchFamily="34" charset="0"/>
              </a:rPr>
              <a:t>CY 2023 Permanent and Temporary Adjustment</a:t>
            </a:r>
            <a:endParaRPr lang="en-US" sz="3200" dirty="0">
              <a:latin typeface="Tahoma" panose="020B0604030504040204" pitchFamily="34" charset="0"/>
              <a:ea typeface="Tahoma" panose="020B0604030504040204" pitchFamily="34" charset="0"/>
              <a:cs typeface="Tahoma" panose="020B0604030504040204" pitchFamily="34" charset="0"/>
            </a:endParaRPr>
          </a:p>
        </p:txBody>
      </p:sp>
      <p:pic>
        <p:nvPicPr>
          <p:cNvPr id="1030" name="Picture 6" descr="https://img.federalregister.gov/ER04NO22.004/ER04NO22.004_original_size.png">
            <a:extLst>
              <a:ext uri="{FF2B5EF4-FFF2-40B4-BE49-F238E27FC236}">
                <a16:creationId xmlns:a16="http://schemas.microsoft.com/office/drawing/2014/main" id="{1960966D-B54B-4BC3-834D-322F395055B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650" y="1501480"/>
            <a:ext cx="8394700" cy="120236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img.federalregister.gov/ER04NO22.005/ER04NO22.005_original_size.png">
            <a:extLst>
              <a:ext uri="{FF2B5EF4-FFF2-40B4-BE49-F238E27FC236}">
                <a16:creationId xmlns:a16="http://schemas.microsoft.com/office/drawing/2014/main" id="{79051DC3-7680-4317-A6B6-3E6A70B2B3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4650" y="3219155"/>
            <a:ext cx="8394700" cy="141952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E69E0BAD-241B-406E-8609-5E05D9F287A4}"/>
              </a:ext>
            </a:extLst>
          </p:cNvPr>
          <p:cNvSpPr txBox="1"/>
          <p:nvPr/>
        </p:nvSpPr>
        <p:spPr>
          <a:xfrm>
            <a:off x="374650" y="1092200"/>
            <a:ext cx="8394700" cy="677108"/>
          </a:xfrm>
          <a:prstGeom prst="rect">
            <a:avLst/>
          </a:prstGeom>
          <a:noFill/>
        </p:spPr>
        <p:txBody>
          <a:bodyPr wrap="square" rtlCol="0">
            <a:spAutoFit/>
          </a:body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Total Permanent Adjustment for CYs 2020 and 2021</a:t>
            </a:r>
          </a:p>
          <a:p>
            <a:endParaRPr lang="en-US" dirty="0"/>
          </a:p>
        </p:txBody>
      </p:sp>
      <p:sp>
        <p:nvSpPr>
          <p:cNvPr id="15" name="TextBox 14">
            <a:extLst>
              <a:ext uri="{FF2B5EF4-FFF2-40B4-BE49-F238E27FC236}">
                <a16:creationId xmlns:a16="http://schemas.microsoft.com/office/drawing/2014/main" id="{EB9CFE3F-4A42-4141-ADBA-D1E4BA000EB7}"/>
              </a:ext>
            </a:extLst>
          </p:cNvPr>
          <p:cNvSpPr txBox="1"/>
          <p:nvPr/>
        </p:nvSpPr>
        <p:spPr>
          <a:xfrm>
            <a:off x="374650" y="2812816"/>
            <a:ext cx="8394700" cy="400110"/>
          </a:xfrm>
          <a:prstGeom prst="rect">
            <a:avLst/>
          </a:prstGeom>
          <a:noFill/>
        </p:spPr>
        <p:txBody>
          <a:bodyPr wrap="square" rtlCol="0">
            <a:spAutoFit/>
          </a:body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Total Temporary Adjustment for CYs 2020 and 2021</a:t>
            </a:r>
            <a:endParaRPr lang="en-US" sz="2000" b="1" dirty="0">
              <a:effectLst/>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338982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18</a:t>
            </a:fld>
            <a:endParaRPr lang="en-US" dirty="0"/>
          </a:p>
        </p:txBody>
      </p:sp>
      <p:sp>
        <p:nvSpPr>
          <p:cNvPr id="5" name="Title 4"/>
          <p:cNvSpPr>
            <a:spLocks noGrp="1"/>
          </p:cNvSpPr>
          <p:nvPr>
            <p:ph type="title"/>
          </p:nvPr>
        </p:nvSpPr>
        <p:spPr>
          <a:xfrm>
            <a:off x="0" y="0"/>
            <a:ext cx="9144000" cy="1121833"/>
          </a:xfrm>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CY 2023 Permanent Adjustment</a:t>
            </a:r>
          </a:p>
        </p:txBody>
      </p:sp>
      <p:sp>
        <p:nvSpPr>
          <p:cNvPr id="6" name="TextBox 5">
            <a:extLst>
              <a:ext uri="{FF2B5EF4-FFF2-40B4-BE49-F238E27FC236}">
                <a16:creationId xmlns:a16="http://schemas.microsoft.com/office/drawing/2014/main" id="{C915C7E6-C722-40E2-910A-6F2E180DBEF4}"/>
              </a:ext>
            </a:extLst>
          </p:cNvPr>
          <p:cNvSpPr txBox="1"/>
          <p:nvPr/>
        </p:nvSpPr>
        <p:spPr>
          <a:xfrm>
            <a:off x="279400" y="1366163"/>
            <a:ext cx="8407400" cy="5078313"/>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ahoma" panose="020B0604030504040204" pitchFamily="34" charset="0"/>
                <a:ea typeface="Tahoma" panose="020B0604030504040204" pitchFamily="34" charset="0"/>
                <a:cs typeface="Tahoma" panose="020B0604030504040204" pitchFamily="34" charset="0"/>
              </a:rPr>
              <a:t>Applying the full permanent adjustment would likely result in a significant negative adjustment in a single year. </a:t>
            </a:r>
          </a:p>
          <a:p>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US" sz="2000" dirty="0">
                <a:latin typeface="Tahoma" panose="020B0604030504040204" pitchFamily="34" charset="0"/>
                <a:ea typeface="Tahoma" panose="020B0604030504040204" pitchFamily="34" charset="0"/>
                <a:cs typeface="Tahoma" panose="020B0604030504040204" pitchFamily="34" charset="0"/>
              </a:rPr>
              <a:t>Recognizing the potential hardship of implementing the full −7.85 percent permanent adjustment in a single year, in the CY 2023 HH PPS final rule, CMS finalized a −3.925 percent (half of the −7.85 percent) permanent adjustment for CY 2023.</a:t>
            </a:r>
          </a:p>
          <a:p>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US" sz="2000" dirty="0">
                <a:latin typeface="Tahoma" panose="020B0604030504040204" pitchFamily="34" charset="0"/>
                <a:ea typeface="Tahoma" panose="020B0604030504040204" pitchFamily="34" charset="0"/>
                <a:cs typeface="Tahoma" panose="020B0604030504040204" pitchFamily="34" charset="0"/>
              </a:rPr>
              <a:t>However, the -3.925% would not adjust the rate fully to account for differences in behavior changes on estimated aggregate expenditures during CYs 2020 and 2021, as well as in CYs 2022 and 2023.</a:t>
            </a:r>
          </a:p>
          <a:p>
            <a:endParaRPr lang="en-US" sz="2000" dirty="0">
              <a:latin typeface="Tahoma" panose="020B0604030504040204" pitchFamily="34" charset="0"/>
              <a:ea typeface="Tahoma" panose="020B0604030504040204" pitchFamily="34" charset="0"/>
              <a:cs typeface="Tahoma" panose="020B0604030504040204" pitchFamily="34" charset="0"/>
            </a:endParaRPr>
          </a:p>
          <a:p>
            <a:pPr marL="285750" indent="-285750">
              <a:buFont typeface="Arial" panose="020B0604020202020204" pitchFamily="34" charset="0"/>
              <a:buChar char="•"/>
            </a:pPr>
            <a:r>
              <a:rPr lang="en-US" sz="2000" dirty="0">
                <a:latin typeface="Tahoma" panose="020B0604030504040204" pitchFamily="34" charset="0"/>
                <a:ea typeface="Tahoma" panose="020B0604030504040204" pitchFamily="34" charset="0"/>
                <a:cs typeface="Tahoma" panose="020B0604030504040204" pitchFamily="34" charset="0"/>
              </a:rPr>
              <a:t>CMS would have to account for that difference, and any other potential adjustments needed to the base payment rate, to account for behavior change based on data analysis in future rulemaking.</a:t>
            </a:r>
          </a:p>
          <a:p>
            <a:pPr marL="285750" indent="-285750">
              <a:buFont typeface="Arial" panose="020B0604020202020204" pitchFamily="34" charset="0"/>
              <a:buChar char="•"/>
            </a:pPr>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7335771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2C8DC82-214A-4ADF-B441-F6E82BB3B701}"/>
              </a:ext>
            </a:extLst>
          </p:cNvPr>
          <p:cNvSpPr>
            <a:spLocks noGrp="1"/>
          </p:cNvSpPr>
          <p:nvPr>
            <p:ph type="sldNum" sz="quarter" idx="10"/>
          </p:nvPr>
        </p:nvSpPr>
        <p:spPr/>
        <p:txBody>
          <a:bodyPr/>
          <a:lstStyle/>
          <a:p>
            <a:fld id="{7022FF3C-310F-4809-A5BE-BC5BA8AA108D}" type="slidenum">
              <a:rPr lang="en-US" smtClean="0"/>
              <a:t>19</a:t>
            </a:fld>
            <a:endParaRPr lang="en-US" dirty="0"/>
          </a:p>
        </p:txBody>
      </p:sp>
      <p:sp>
        <p:nvSpPr>
          <p:cNvPr id="3" name="Content Placeholder 2">
            <a:extLst>
              <a:ext uri="{FF2B5EF4-FFF2-40B4-BE49-F238E27FC236}">
                <a16:creationId xmlns:a16="http://schemas.microsoft.com/office/drawing/2014/main" id="{ABF33BCE-3A8D-47AB-8A2C-B7D94B96F924}"/>
              </a:ext>
            </a:extLst>
          </p:cNvPr>
          <p:cNvSpPr>
            <a:spLocks noGrp="1"/>
          </p:cNvSpPr>
          <p:nvPr>
            <p:ph idx="1"/>
          </p:nvPr>
        </p:nvSpPr>
        <p:spPr>
          <a:xfrm>
            <a:off x="457200" y="1300294"/>
            <a:ext cx="8229600" cy="4825869"/>
          </a:xfrm>
        </p:spPr>
        <p:txBody>
          <a:bodyPr>
            <a:normAutofit lnSpcReduction="10000"/>
          </a:bodyPr>
          <a:lstStyle/>
          <a:p>
            <a:r>
              <a:rPr lang="en-US" sz="2400" dirty="0">
                <a:latin typeface="Tahoma" panose="020B0604030504040204" pitchFamily="34" charset="0"/>
                <a:ea typeface="Tahoma" panose="020B0604030504040204" pitchFamily="34" charset="0"/>
                <a:cs typeface="Tahoma" panose="020B0604030504040204" pitchFamily="34" charset="0"/>
              </a:rPr>
              <a:t>While we did not propose to adjust the CY 2023 payment rate using our temporary adjustment authority for CYs 2020 and 2021, we did solicit comments on how best to implement the temporary adjustment.</a:t>
            </a:r>
          </a:p>
          <a:p>
            <a:pPr marL="0" indent="0">
              <a:buNone/>
            </a:pPr>
            <a:endParaRPr lang="en-US" sz="2400" dirty="0">
              <a:latin typeface="Tahoma" panose="020B0604030504040204" pitchFamily="34" charset="0"/>
              <a:ea typeface="Tahoma" panose="020B0604030504040204" pitchFamily="34" charset="0"/>
              <a:cs typeface="Tahoma" panose="020B0604030504040204" pitchFamily="34" charset="0"/>
            </a:endParaRPr>
          </a:p>
          <a:p>
            <a:r>
              <a:rPr lang="en-US" sz="2400" dirty="0">
                <a:latin typeface="Tahoma" panose="020B0604030504040204" pitchFamily="34" charset="0"/>
                <a:ea typeface="Tahoma" panose="020B0604030504040204" pitchFamily="34" charset="0"/>
                <a:cs typeface="Tahoma" panose="020B0604030504040204" pitchFamily="34" charset="0"/>
              </a:rPr>
              <a:t>Many commenters recommended a phase-in of the temporary adjustment over several years and suggested another year delay before proposing to make the temporary adjustment to the payment rate. </a:t>
            </a:r>
          </a:p>
          <a:p>
            <a:pPr marL="0" indent="0">
              <a:buNone/>
            </a:pPr>
            <a:endParaRPr lang="en-US" sz="2400" dirty="0">
              <a:latin typeface="Tahoma" panose="020B0604030504040204" pitchFamily="34" charset="0"/>
              <a:ea typeface="Tahoma" panose="020B0604030504040204" pitchFamily="34" charset="0"/>
              <a:cs typeface="Tahoma" panose="020B0604030504040204" pitchFamily="34" charset="0"/>
            </a:endParaRPr>
          </a:p>
          <a:p>
            <a:r>
              <a:rPr lang="en-US" sz="2400" dirty="0">
                <a:latin typeface="Tahoma" panose="020B0604030504040204" pitchFamily="34" charset="0"/>
                <a:ea typeface="Tahoma" panose="020B0604030504040204" pitchFamily="34" charset="0"/>
                <a:cs typeface="Tahoma" panose="020B0604030504040204" pitchFamily="34" charset="0"/>
              </a:rPr>
              <a:t>The law allows the Secretary the discretion to implement the temporary payment adjustment in a time and manner determined appropriate.</a:t>
            </a:r>
          </a:p>
        </p:txBody>
      </p:sp>
      <p:sp>
        <p:nvSpPr>
          <p:cNvPr id="4" name="Title 3">
            <a:extLst>
              <a:ext uri="{FF2B5EF4-FFF2-40B4-BE49-F238E27FC236}">
                <a16:creationId xmlns:a16="http://schemas.microsoft.com/office/drawing/2014/main" id="{1CB75775-A22D-4170-BC88-93DFF536D88E}"/>
              </a:ext>
            </a:extLst>
          </p:cNvPr>
          <p:cNvSpPr>
            <a:spLocks noGrp="1"/>
          </p:cNvSpPr>
          <p:nvPr>
            <p:ph type="title"/>
          </p:nvPr>
        </p:nvSpPr>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Temporary Payment Adjustment</a:t>
            </a:r>
          </a:p>
        </p:txBody>
      </p:sp>
    </p:spTree>
    <p:extLst>
      <p:ext uri="{BB962C8B-B14F-4D97-AF65-F5344CB8AC3E}">
        <p14:creationId xmlns:p14="http://schemas.microsoft.com/office/powerpoint/2010/main" val="1406490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6A1DE9-BCB3-498F-B9DE-7961D16F18A4}"/>
              </a:ext>
            </a:extLst>
          </p:cNvPr>
          <p:cNvSpPr>
            <a:spLocks noGrp="1"/>
          </p:cNvSpPr>
          <p:nvPr>
            <p:ph type="sldNum" sz="quarter" idx="10"/>
          </p:nvPr>
        </p:nvSpPr>
        <p:spPr/>
        <p:txBody>
          <a:bodyPr/>
          <a:lstStyle/>
          <a:p>
            <a:fld id="{7022FF3C-310F-4809-A5BE-BC5BA8AA108D}" type="slidenum">
              <a:rPr lang="en-US" smtClean="0"/>
              <a:t>20</a:t>
            </a:fld>
            <a:endParaRPr lang="en-US" dirty="0"/>
          </a:p>
        </p:txBody>
      </p:sp>
      <p:sp>
        <p:nvSpPr>
          <p:cNvPr id="4" name="Title 3">
            <a:extLst>
              <a:ext uri="{FF2B5EF4-FFF2-40B4-BE49-F238E27FC236}">
                <a16:creationId xmlns:a16="http://schemas.microsoft.com/office/drawing/2014/main" id="{FE0D9338-71D6-45A6-82EE-FDB3A57AADA5}"/>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Home Health Payment Update</a:t>
            </a:r>
          </a:p>
        </p:txBody>
      </p:sp>
      <p:pic>
        <p:nvPicPr>
          <p:cNvPr id="2050" name="Picture 2" descr="https://img.federalregister.gov/ER04NO22.039/ER04NO22.039_original_size.png">
            <a:extLst>
              <a:ext uri="{FF2B5EF4-FFF2-40B4-BE49-F238E27FC236}">
                <a16:creationId xmlns:a16="http://schemas.microsoft.com/office/drawing/2014/main" id="{713CDC30-632B-4854-B238-1E2FFC94302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3306666"/>
            <a:ext cx="8496300" cy="170073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00EEC7F-A0EF-4925-A0C2-D8A23E918C89}"/>
              </a:ext>
            </a:extLst>
          </p:cNvPr>
          <p:cNvSpPr txBox="1"/>
          <p:nvPr/>
        </p:nvSpPr>
        <p:spPr>
          <a:xfrm>
            <a:off x="203200" y="2443497"/>
            <a:ext cx="8851900" cy="400110"/>
          </a:xfrm>
          <a:prstGeom prst="rect">
            <a:avLst/>
          </a:prstGeom>
          <a:noFill/>
        </p:spPr>
        <p:txBody>
          <a:bodyPr wrap="square" rtlCol="0">
            <a:spAutoFit/>
          </a:bodyPr>
          <a:lstStyle/>
          <a:p>
            <a:pPr algn="ctr"/>
            <a:r>
              <a:rPr lang="en-US" sz="2000" b="1" dirty="0">
                <a:latin typeface="Tahoma" panose="020B0604030504040204" pitchFamily="34" charset="0"/>
                <a:ea typeface="Tahoma" panose="020B0604030504040204" pitchFamily="34" charset="0"/>
                <a:cs typeface="Tahoma" panose="020B0604030504040204" pitchFamily="34" charset="0"/>
              </a:rPr>
              <a:t>CY 2023 National, Standardized 30-Day Period Payment Amount</a:t>
            </a:r>
          </a:p>
        </p:txBody>
      </p:sp>
      <p:sp>
        <p:nvSpPr>
          <p:cNvPr id="6" name="TextBox 5">
            <a:extLst>
              <a:ext uri="{FF2B5EF4-FFF2-40B4-BE49-F238E27FC236}">
                <a16:creationId xmlns:a16="http://schemas.microsoft.com/office/drawing/2014/main" id="{CB93DBFD-BDCE-4BA0-8153-5314C13E9F73}"/>
              </a:ext>
            </a:extLst>
          </p:cNvPr>
          <p:cNvSpPr txBox="1"/>
          <p:nvPr/>
        </p:nvSpPr>
        <p:spPr>
          <a:xfrm>
            <a:off x="203200" y="1342942"/>
            <a:ext cx="8445500" cy="1200329"/>
          </a:xfrm>
          <a:prstGeom prst="rect">
            <a:avLst/>
          </a:prstGeom>
          <a:noFill/>
        </p:spPr>
        <p:txBody>
          <a:bodyPr wrap="square" rtlCol="0">
            <a:spAutoFit/>
          </a:bodyPr>
          <a:lstStyle/>
          <a:p>
            <a:pPr marL="285750" indent="-285750">
              <a:buFont typeface="Arial" panose="020B0604020202020204" pitchFamily="34" charset="0"/>
              <a:buChar char="•"/>
            </a:pPr>
            <a:r>
              <a:rPr lang="en-US" sz="2400" dirty="0">
                <a:latin typeface="Tahoma" panose="020B0604030504040204" pitchFamily="34" charset="0"/>
                <a:ea typeface="Tahoma" panose="020B0604030504040204" pitchFamily="34" charset="0"/>
                <a:cs typeface="Tahoma" panose="020B0604030504040204" pitchFamily="34" charset="0"/>
              </a:rPr>
              <a:t>The CY 2023 home health payment update percentage was 4.0 percent.</a:t>
            </a:r>
          </a:p>
          <a:p>
            <a:endParaRPr lang="en-US" sz="24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3661729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76A1DE9-BCB3-498F-B9DE-7961D16F18A4}"/>
              </a:ext>
            </a:extLst>
          </p:cNvPr>
          <p:cNvSpPr>
            <a:spLocks noGrp="1"/>
          </p:cNvSpPr>
          <p:nvPr>
            <p:ph type="sldNum" sz="quarter" idx="10"/>
          </p:nvPr>
        </p:nvSpPr>
        <p:spPr/>
        <p:txBody>
          <a:bodyPr/>
          <a:lstStyle/>
          <a:p>
            <a:fld id="{7022FF3C-310F-4809-A5BE-BC5BA8AA108D}" type="slidenum">
              <a:rPr lang="en-US" smtClean="0"/>
              <a:t>21</a:t>
            </a:fld>
            <a:endParaRPr lang="en-US" dirty="0"/>
          </a:p>
        </p:txBody>
      </p:sp>
      <p:sp>
        <p:nvSpPr>
          <p:cNvPr id="4" name="Title 3">
            <a:extLst>
              <a:ext uri="{FF2B5EF4-FFF2-40B4-BE49-F238E27FC236}">
                <a16:creationId xmlns:a16="http://schemas.microsoft.com/office/drawing/2014/main" id="{FE0D9338-71D6-45A6-82EE-FDB3A57AADA5}"/>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Home Health Payment Update</a:t>
            </a:r>
          </a:p>
        </p:txBody>
      </p:sp>
      <p:sp>
        <p:nvSpPr>
          <p:cNvPr id="5" name="TextBox 4">
            <a:extLst>
              <a:ext uri="{FF2B5EF4-FFF2-40B4-BE49-F238E27FC236}">
                <a16:creationId xmlns:a16="http://schemas.microsoft.com/office/drawing/2014/main" id="{B00EEC7F-A0EF-4925-A0C2-D8A23E918C89}"/>
              </a:ext>
            </a:extLst>
          </p:cNvPr>
          <p:cNvSpPr txBox="1"/>
          <p:nvPr/>
        </p:nvSpPr>
        <p:spPr>
          <a:xfrm>
            <a:off x="146050" y="3057036"/>
            <a:ext cx="8851900" cy="646331"/>
          </a:xfrm>
          <a:prstGeom prst="rect">
            <a:avLst/>
          </a:prstGeom>
          <a:noFill/>
        </p:spPr>
        <p:txBody>
          <a:bodyPr wrap="square" rtlCol="0">
            <a:sp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CY 2023 National, Standardized 30-Day Period Payment Amount for HHAS That Do Not Submit the Quality Data</a:t>
            </a:r>
          </a:p>
        </p:txBody>
      </p:sp>
      <p:sp>
        <p:nvSpPr>
          <p:cNvPr id="6" name="TextBox 5">
            <a:extLst>
              <a:ext uri="{FF2B5EF4-FFF2-40B4-BE49-F238E27FC236}">
                <a16:creationId xmlns:a16="http://schemas.microsoft.com/office/drawing/2014/main" id="{CB93DBFD-BDCE-4BA0-8153-5314C13E9F73}"/>
              </a:ext>
            </a:extLst>
          </p:cNvPr>
          <p:cNvSpPr txBox="1"/>
          <p:nvPr/>
        </p:nvSpPr>
        <p:spPr>
          <a:xfrm>
            <a:off x="203200" y="1342942"/>
            <a:ext cx="8445500" cy="132343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Tahoma" panose="020B0604030504040204" pitchFamily="34" charset="0"/>
                <a:ea typeface="Tahoma" panose="020B0604030504040204" pitchFamily="34" charset="0"/>
                <a:cs typeface="Tahoma" panose="020B0604030504040204" pitchFamily="34" charset="0"/>
              </a:rPr>
              <a:t>The CY 2023 national, standardized 30-day period payment rate for a HHA that does not submit the required quality data is updated by the CY 2023 home health payment update of 4.0 percent minus 2 percentage points.</a:t>
            </a:r>
          </a:p>
        </p:txBody>
      </p:sp>
      <p:pic>
        <p:nvPicPr>
          <p:cNvPr id="5122" name="Picture 2" descr="https://img.federalregister.gov/ER04NO22.040/ER04NO22.040_original_size.png">
            <a:extLst>
              <a:ext uri="{FF2B5EF4-FFF2-40B4-BE49-F238E27FC236}">
                <a16:creationId xmlns:a16="http://schemas.microsoft.com/office/drawing/2014/main" id="{9E52224E-1831-4A48-AFC1-5921CB95333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114" y="4000885"/>
            <a:ext cx="8745771" cy="1785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17198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EB8EF4-C00C-4D25-AB11-82B5204B17CB}"/>
              </a:ext>
            </a:extLst>
          </p:cNvPr>
          <p:cNvSpPr>
            <a:spLocks noGrp="1"/>
          </p:cNvSpPr>
          <p:nvPr>
            <p:ph type="sldNum" sz="quarter" idx="10"/>
          </p:nvPr>
        </p:nvSpPr>
        <p:spPr/>
        <p:txBody>
          <a:bodyPr/>
          <a:lstStyle/>
          <a:p>
            <a:fld id="{7022FF3C-310F-4809-A5BE-BC5BA8AA108D}" type="slidenum">
              <a:rPr lang="en-US" smtClean="0"/>
              <a:t>22</a:t>
            </a:fld>
            <a:endParaRPr lang="en-US" dirty="0"/>
          </a:p>
        </p:txBody>
      </p:sp>
      <p:sp>
        <p:nvSpPr>
          <p:cNvPr id="4" name="Title 3">
            <a:extLst>
              <a:ext uri="{FF2B5EF4-FFF2-40B4-BE49-F238E27FC236}">
                <a16:creationId xmlns:a16="http://schemas.microsoft.com/office/drawing/2014/main" id="{6456BE8F-4C95-4F8B-BB5C-5BF94C007512}"/>
              </a:ext>
            </a:extLst>
          </p:cNvPr>
          <p:cNvSpPr>
            <a:spLocks noGrp="1"/>
          </p:cNvSpPr>
          <p:nvPr>
            <p:ph type="title"/>
          </p:nvPr>
        </p:nvSpPr>
        <p:spPr/>
        <p:txBody>
          <a:bodyPr/>
          <a:lstStyle/>
          <a:p>
            <a:r>
              <a:rPr lang="en-US" sz="2800" dirty="0">
                <a:latin typeface="Tahoma" panose="020B0604030504040204" pitchFamily="34" charset="0"/>
                <a:ea typeface="Tahoma" panose="020B0604030504040204" pitchFamily="34" charset="0"/>
                <a:cs typeface="Tahoma" panose="020B0604030504040204" pitchFamily="34" charset="0"/>
              </a:rPr>
              <a:t>CY 2023 National Per-Visit Payment Amounts</a:t>
            </a:r>
          </a:p>
        </p:txBody>
      </p:sp>
      <p:pic>
        <p:nvPicPr>
          <p:cNvPr id="4098" name="Picture 2" descr="https://img.federalregister.gov/ER04NO22.041/ER04NO22.041_original_size.png">
            <a:extLst>
              <a:ext uri="{FF2B5EF4-FFF2-40B4-BE49-F238E27FC236}">
                <a16:creationId xmlns:a16="http://schemas.microsoft.com/office/drawing/2014/main" id="{76A956DF-D3B0-4F6D-B5E2-F55F604656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2933680"/>
            <a:ext cx="8255000" cy="30153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D81B15-6F3C-4C59-801D-30967DD93E1E}"/>
              </a:ext>
            </a:extLst>
          </p:cNvPr>
          <p:cNvSpPr txBox="1"/>
          <p:nvPr/>
        </p:nvSpPr>
        <p:spPr>
          <a:xfrm>
            <a:off x="457200" y="1044777"/>
            <a:ext cx="8509000" cy="1015663"/>
          </a:xfrm>
          <a:prstGeom prst="rect">
            <a:avLst/>
          </a:prstGeom>
          <a:noFill/>
        </p:spPr>
        <p:txBody>
          <a:bodyPr wrap="square" rtlCol="0">
            <a:spAutoFit/>
          </a:bodyPr>
          <a:lstStyle/>
          <a:p>
            <a:r>
              <a:rPr lang="en-US" sz="2000" dirty="0">
                <a:latin typeface="Tahoma" panose="020B0604030504040204" pitchFamily="34" charset="0"/>
                <a:ea typeface="Tahoma" panose="020B0604030504040204" pitchFamily="34" charset="0"/>
                <a:cs typeface="Tahoma" panose="020B0604030504040204" pitchFamily="34" charset="0"/>
              </a:rPr>
              <a:t>The CY 2023 national per-visit rates for HHAs that submit the required quality data are updated by the CY 2023 home health payment update percentage of 4.0 percent.</a:t>
            </a:r>
          </a:p>
        </p:txBody>
      </p:sp>
      <p:sp>
        <p:nvSpPr>
          <p:cNvPr id="6" name="TextBox 5">
            <a:extLst>
              <a:ext uri="{FF2B5EF4-FFF2-40B4-BE49-F238E27FC236}">
                <a16:creationId xmlns:a16="http://schemas.microsoft.com/office/drawing/2014/main" id="{F008580C-07AE-4C88-85C7-7B41FEB7C61A}"/>
              </a:ext>
            </a:extLst>
          </p:cNvPr>
          <p:cNvSpPr txBox="1"/>
          <p:nvPr/>
        </p:nvSpPr>
        <p:spPr>
          <a:xfrm>
            <a:off x="431800" y="2341712"/>
            <a:ext cx="8356600" cy="461665"/>
          </a:xfrm>
          <a:prstGeom prst="rect">
            <a:avLst/>
          </a:prstGeom>
          <a:noFill/>
        </p:spPr>
        <p:txBody>
          <a:bodyPr wrap="square" rtlCol="0">
            <a:spAutoFit/>
          </a:bodyPr>
          <a:lstStyle/>
          <a:p>
            <a:pPr algn="ctr"/>
            <a:r>
              <a:rPr lang="en-US" sz="2400" b="1" dirty="0">
                <a:latin typeface="Tahoma" panose="020B0604030504040204" pitchFamily="34" charset="0"/>
                <a:ea typeface="Tahoma" panose="020B0604030504040204" pitchFamily="34" charset="0"/>
                <a:cs typeface="Tahoma" panose="020B0604030504040204" pitchFamily="34" charset="0"/>
              </a:rPr>
              <a:t>CY 2023 National Per-Visit Payment Amounts</a:t>
            </a:r>
          </a:p>
        </p:txBody>
      </p:sp>
    </p:spTree>
    <p:extLst>
      <p:ext uri="{BB962C8B-B14F-4D97-AF65-F5344CB8AC3E}">
        <p14:creationId xmlns:p14="http://schemas.microsoft.com/office/powerpoint/2010/main" val="2341602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EB8EF4-C00C-4D25-AB11-82B5204B17CB}"/>
              </a:ext>
            </a:extLst>
          </p:cNvPr>
          <p:cNvSpPr>
            <a:spLocks noGrp="1"/>
          </p:cNvSpPr>
          <p:nvPr>
            <p:ph type="sldNum" sz="quarter" idx="10"/>
          </p:nvPr>
        </p:nvSpPr>
        <p:spPr/>
        <p:txBody>
          <a:bodyPr/>
          <a:lstStyle/>
          <a:p>
            <a:fld id="{7022FF3C-310F-4809-A5BE-BC5BA8AA108D}" type="slidenum">
              <a:rPr lang="en-US" smtClean="0"/>
              <a:t>23</a:t>
            </a:fld>
            <a:endParaRPr lang="en-US" dirty="0"/>
          </a:p>
        </p:txBody>
      </p:sp>
      <p:sp>
        <p:nvSpPr>
          <p:cNvPr id="4" name="Title 3">
            <a:extLst>
              <a:ext uri="{FF2B5EF4-FFF2-40B4-BE49-F238E27FC236}">
                <a16:creationId xmlns:a16="http://schemas.microsoft.com/office/drawing/2014/main" id="{6456BE8F-4C95-4F8B-BB5C-5BF94C007512}"/>
              </a:ext>
            </a:extLst>
          </p:cNvPr>
          <p:cNvSpPr>
            <a:spLocks noGrp="1"/>
          </p:cNvSpPr>
          <p:nvPr>
            <p:ph type="title"/>
          </p:nvPr>
        </p:nvSpPr>
        <p:spPr/>
        <p:txBody>
          <a:bodyPr/>
          <a:lstStyle/>
          <a:p>
            <a:r>
              <a:rPr lang="en-US" sz="2800" dirty="0">
                <a:latin typeface="Tahoma" panose="020B0604030504040204" pitchFamily="34" charset="0"/>
                <a:ea typeface="Tahoma" panose="020B0604030504040204" pitchFamily="34" charset="0"/>
                <a:cs typeface="Tahoma" panose="020B0604030504040204" pitchFamily="34" charset="0"/>
              </a:rPr>
              <a:t>CY 2023 National Per-Visit Payment Amounts</a:t>
            </a:r>
          </a:p>
        </p:txBody>
      </p:sp>
      <p:sp>
        <p:nvSpPr>
          <p:cNvPr id="5" name="TextBox 4">
            <a:extLst>
              <a:ext uri="{FF2B5EF4-FFF2-40B4-BE49-F238E27FC236}">
                <a16:creationId xmlns:a16="http://schemas.microsoft.com/office/drawing/2014/main" id="{F9D81B15-6F3C-4C59-801D-30967DD93E1E}"/>
              </a:ext>
            </a:extLst>
          </p:cNvPr>
          <p:cNvSpPr txBox="1"/>
          <p:nvPr/>
        </p:nvSpPr>
        <p:spPr>
          <a:xfrm>
            <a:off x="393700" y="1044777"/>
            <a:ext cx="8572500" cy="1015663"/>
          </a:xfrm>
          <a:prstGeom prst="rect">
            <a:avLst/>
          </a:prstGeom>
          <a:noFill/>
        </p:spPr>
        <p:txBody>
          <a:bodyPr wrap="square" rtlCol="0">
            <a:spAutoFit/>
          </a:bodyPr>
          <a:lstStyle/>
          <a:p>
            <a:r>
              <a:rPr lang="en-US" sz="2000" dirty="0">
                <a:latin typeface="Tahoma" panose="020B0604030504040204" pitchFamily="34" charset="0"/>
                <a:ea typeface="Tahoma" panose="020B0604030504040204" pitchFamily="34" charset="0"/>
                <a:cs typeface="Tahoma" panose="020B0604030504040204" pitchFamily="34" charset="0"/>
              </a:rPr>
              <a:t>The CY 2023 per-visit payment rates for HHAs that do not submit the required quality data are updated by the CY 2023 home health payment update percentage of 4.0 percent minus 2 percentage points.</a:t>
            </a:r>
          </a:p>
        </p:txBody>
      </p:sp>
      <p:sp>
        <p:nvSpPr>
          <p:cNvPr id="6" name="TextBox 5">
            <a:extLst>
              <a:ext uri="{FF2B5EF4-FFF2-40B4-BE49-F238E27FC236}">
                <a16:creationId xmlns:a16="http://schemas.microsoft.com/office/drawing/2014/main" id="{F008580C-07AE-4C88-85C7-7B41FEB7C61A}"/>
              </a:ext>
            </a:extLst>
          </p:cNvPr>
          <p:cNvSpPr txBox="1"/>
          <p:nvPr/>
        </p:nvSpPr>
        <p:spPr>
          <a:xfrm>
            <a:off x="393700" y="2351674"/>
            <a:ext cx="8356600" cy="646331"/>
          </a:xfrm>
          <a:prstGeom prst="rect">
            <a:avLst/>
          </a:prstGeom>
          <a:noFill/>
        </p:spPr>
        <p:txBody>
          <a:bodyPr wrap="square" rtlCol="0">
            <a:sp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CY 2023 National Per-Visit Payment Amounts for HHAS That Do Not Submit the Required Quality Data</a:t>
            </a:r>
          </a:p>
        </p:txBody>
      </p:sp>
      <p:pic>
        <p:nvPicPr>
          <p:cNvPr id="6146" name="Picture 2" descr="https://img.federalregister.gov/ER04NO22.042/ER04NO22.042_original_size.png">
            <a:extLst>
              <a:ext uri="{FF2B5EF4-FFF2-40B4-BE49-F238E27FC236}">
                <a16:creationId xmlns:a16="http://schemas.microsoft.com/office/drawing/2014/main" id="{60BC821D-00E4-4A88-9892-797F81EAA13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9300" y="3289239"/>
            <a:ext cx="7467600" cy="29753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1043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93D73-DB14-441D-9B29-8EDD5047E76B}"/>
              </a:ext>
            </a:extLst>
          </p:cNvPr>
          <p:cNvSpPr>
            <a:spLocks noGrp="1"/>
          </p:cNvSpPr>
          <p:nvPr>
            <p:ph type="sldNum" sz="quarter" idx="10"/>
          </p:nvPr>
        </p:nvSpPr>
        <p:spPr/>
        <p:txBody>
          <a:bodyPr/>
          <a:lstStyle/>
          <a:p>
            <a:fld id="{7022FF3C-310F-4809-A5BE-BC5BA8AA108D}" type="slidenum">
              <a:rPr lang="en-US" smtClean="0"/>
              <a:t>24</a:t>
            </a:fld>
            <a:endParaRPr lang="en-US" dirty="0"/>
          </a:p>
        </p:txBody>
      </p:sp>
      <p:sp>
        <p:nvSpPr>
          <p:cNvPr id="3" name="Content Placeholder 2">
            <a:extLst>
              <a:ext uri="{FF2B5EF4-FFF2-40B4-BE49-F238E27FC236}">
                <a16:creationId xmlns:a16="http://schemas.microsoft.com/office/drawing/2014/main" id="{5196D692-2AA9-4590-8527-0925F3AB2959}"/>
              </a:ext>
            </a:extLst>
          </p:cNvPr>
          <p:cNvSpPr>
            <a:spLocks noGrp="1"/>
          </p:cNvSpPr>
          <p:nvPr>
            <p:ph idx="1"/>
          </p:nvPr>
        </p:nvSpPr>
        <p:spPr>
          <a:xfrm>
            <a:off x="457200" y="1280318"/>
            <a:ext cx="8229600" cy="5076032"/>
          </a:xfrm>
        </p:spPr>
        <p:txBody>
          <a:bodyPr>
            <a:normAutofit lnSpcReduction="10000"/>
          </a:bodyPr>
          <a:lstStyle/>
          <a:p>
            <a:r>
              <a:rPr lang="en-US" sz="2000" dirty="0">
                <a:latin typeface="Tahoma" panose="020B0604030504040204" pitchFamily="34" charset="0"/>
                <a:ea typeface="Tahoma" panose="020B0604030504040204" pitchFamily="34" charset="0"/>
                <a:cs typeface="Tahoma" panose="020B0604030504040204" pitchFamily="34" charset="0"/>
              </a:rPr>
              <a:t>The purpose of any reassignment is to ensure that diagnoses are assigned to the appropriate clinical group or comorbidity subgroup and to align as closely as possible to ICD–10– CM coding conventions and MCE edits.</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For CY 2023, we finalized the reassignment of the 155 unspecified ICD–10 CM diagnosis codes from their current assigned clinical group to N/A when the codes are listed as a principal diagnosis.</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Other changes include clinical group reassignment for diagnosis codes related to gout, crushing injury to the face, and lymphedema.</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All the changes are available in the CY 2023 Final Home Health Clinical Group and Comorbidity Adjustment Diagnosis List posted on the Home Health Prospective Payment System Regulations and Notices webpage.</a:t>
            </a:r>
          </a:p>
          <a:p>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CC1DE231-33A5-4582-994B-10582D7A9B61}"/>
              </a:ext>
            </a:extLst>
          </p:cNvPr>
          <p:cNvSpPr>
            <a:spLocks noGrp="1"/>
          </p:cNvSpPr>
          <p:nvPr>
            <p:ph type="title"/>
          </p:nvPr>
        </p:nvSpPr>
        <p:spPr>
          <a:xfrm>
            <a:off x="0" y="0"/>
            <a:ext cx="9144000" cy="915193"/>
          </a:xfrm>
        </p:spPr>
        <p:txBody>
          <a:bodyPr/>
          <a:lstStyle/>
          <a:p>
            <a:r>
              <a:rPr lang="en-US" sz="3200" dirty="0">
                <a:latin typeface="Tahoma" panose="020B0604030504040204" pitchFamily="34" charset="0"/>
                <a:ea typeface="Tahoma" panose="020B0604030504040204" pitchFamily="34" charset="0"/>
                <a:cs typeface="Tahoma" panose="020B0604030504040204" pitchFamily="34" charset="0"/>
              </a:rPr>
              <a:t>Reassignment of ICD-10 Diagnosis Codes</a:t>
            </a:r>
          </a:p>
        </p:txBody>
      </p:sp>
    </p:spTree>
    <p:extLst>
      <p:ext uri="{BB962C8B-B14F-4D97-AF65-F5344CB8AC3E}">
        <p14:creationId xmlns:p14="http://schemas.microsoft.com/office/powerpoint/2010/main" val="27355725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B46FF52-9202-4803-B6CF-5F46991A7967}"/>
              </a:ext>
            </a:extLst>
          </p:cNvPr>
          <p:cNvSpPr>
            <a:spLocks noGrp="1"/>
          </p:cNvSpPr>
          <p:nvPr>
            <p:ph type="sldNum" sz="quarter" idx="10"/>
          </p:nvPr>
        </p:nvSpPr>
        <p:spPr/>
        <p:txBody>
          <a:bodyPr/>
          <a:lstStyle/>
          <a:p>
            <a:fld id="{7022FF3C-310F-4809-A5BE-BC5BA8AA108D}" type="slidenum">
              <a:rPr lang="en-US" smtClean="0"/>
              <a:t>25</a:t>
            </a:fld>
            <a:endParaRPr lang="en-US" dirty="0"/>
          </a:p>
        </p:txBody>
      </p:sp>
      <p:sp>
        <p:nvSpPr>
          <p:cNvPr id="3" name="Content Placeholder 2">
            <a:extLst>
              <a:ext uri="{FF2B5EF4-FFF2-40B4-BE49-F238E27FC236}">
                <a16:creationId xmlns:a16="http://schemas.microsoft.com/office/drawing/2014/main" id="{3B5BE254-8353-4ABD-82CF-D59174724064}"/>
              </a:ext>
            </a:extLst>
          </p:cNvPr>
          <p:cNvSpPr>
            <a:spLocks noGrp="1"/>
          </p:cNvSpPr>
          <p:nvPr>
            <p:ph idx="1"/>
          </p:nvPr>
        </p:nvSpPr>
        <p:spPr>
          <a:xfrm>
            <a:off x="457200" y="1073792"/>
            <a:ext cx="8229600" cy="5052372"/>
          </a:xfrm>
        </p:spPr>
        <p:txBody>
          <a:bodyPr>
            <a:normAutofit fontScale="92500"/>
          </a:bodyPr>
          <a:lstStyle/>
          <a:p>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In the CY 2019 HH PPS final rule, we finalized our proposal to annually recalibrate the PDGM case-mix weights (83 FR 56515) to reflect the most recent utilization data available at the time of rulemaking.</a:t>
            </a:r>
          </a:p>
          <a:p>
            <a:r>
              <a:rPr lang="en-US" sz="2000" dirty="0">
                <a:latin typeface="Tahoma" panose="020B0604030504040204" pitchFamily="34" charset="0"/>
                <a:ea typeface="Tahoma" panose="020B0604030504040204" pitchFamily="34" charset="0"/>
                <a:cs typeface="Tahoma" panose="020B0604030504040204" pitchFamily="34" charset="0"/>
              </a:rPr>
              <a:t>Annual recalibration ensures that the case-mix weights reflect, as accurately as possible, current home health resource use, changes in utilization patterns, and reflects the types of patients currently receiving home health services.</a:t>
            </a:r>
          </a:p>
          <a:p>
            <a:r>
              <a:rPr lang="en-US" sz="2000" dirty="0">
                <a:latin typeface="Tahoma" panose="020B0604030504040204" pitchFamily="34" charset="0"/>
                <a:ea typeface="Tahoma" panose="020B0604030504040204" pitchFamily="34" charset="0"/>
                <a:cs typeface="Tahoma" panose="020B0604030504040204" pitchFamily="34" charset="0"/>
              </a:rPr>
              <a:t>Recalibration is done in a budget-neutral manner through the application of a case-mix weight budget neutrality factor to the 30-day payment rate. For CY 2023, this factor is 0.9904. </a:t>
            </a:r>
          </a:p>
          <a:p>
            <a:r>
              <a:rPr lang="en-US" sz="2000" dirty="0">
                <a:latin typeface="Tahoma" panose="020B0604030504040204" pitchFamily="34" charset="0"/>
                <a:ea typeface="Tahoma" panose="020B0604030504040204" pitchFamily="34" charset="0"/>
                <a:cs typeface="Tahoma" panose="020B0604030504040204" pitchFamily="34" charset="0"/>
              </a:rPr>
              <a:t>Recalibration ensures there is variation in payment between the 432 case-mix groups so that those groups with lower resource use get paid less than those with higher resource use.</a:t>
            </a:r>
          </a:p>
          <a:p>
            <a:r>
              <a:rPr lang="en-US" sz="2000" dirty="0">
                <a:latin typeface="Tahoma" panose="020B0604030504040204" pitchFamily="34" charset="0"/>
                <a:ea typeface="Tahoma" panose="020B0604030504040204" pitchFamily="34" charset="0"/>
                <a:cs typeface="Tahoma" panose="020B0604030504040204" pitchFamily="34" charset="0"/>
              </a:rPr>
              <a:t>In the CY 2023 HH PPS final rule, CMS finalized to update the functional points and functional impairment levels using CY 2021 claims data.</a:t>
            </a:r>
          </a:p>
        </p:txBody>
      </p:sp>
      <p:sp>
        <p:nvSpPr>
          <p:cNvPr id="4" name="Title 3">
            <a:extLst>
              <a:ext uri="{FF2B5EF4-FFF2-40B4-BE49-F238E27FC236}">
                <a16:creationId xmlns:a16="http://schemas.microsoft.com/office/drawing/2014/main" id="{050F175D-7459-4EF0-8C01-820AE4CD98B7}"/>
              </a:ext>
            </a:extLst>
          </p:cNvPr>
          <p:cNvSpPr>
            <a:spLocks noGrp="1"/>
          </p:cNvSpPr>
          <p:nvPr>
            <p:ph type="title"/>
          </p:nvPr>
        </p:nvSpPr>
        <p:spPr/>
        <p:txBody>
          <a:bodyPr/>
          <a:lstStyle/>
          <a:p>
            <a:r>
              <a:rPr lang="en-US" dirty="0"/>
              <a:t>Recalibration</a:t>
            </a:r>
          </a:p>
        </p:txBody>
      </p:sp>
    </p:spTree>
    <p:extLst>
      <p:ext uri="{BB962C8B-B14F-4D97-AF65-F5344CB8AC3E}">
        <p14:creationId xmlns:p14="http://schemas.microsoft.com/office/powerpoint/2010/main" val="41741141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9C93D73-DB14-441D-9B29-8EDD5047E76B}"/>
              </a:ext>
            </a:extLst>
          </p:cNvPr>
          <p:cNvSpPr>
            <a:spLocks noGrp="1"/>
          </p:cNvSpPr>
          <p:nvPr>
            <p:ph type="sldNum" sz="quarter" idx="10"/>
          </p:nvPr>
        </p:nvSpPr>
        <p:spPr/>
        <p:txBody>
          <a:bodyPr/>
          <a:lstStyle/>
          <a:p>
            <a:fld id="{7022FF3C-310F-4809-A5BE-BC5BA8AA108D}" type="slidenum">
              <a:rPr lang="en-US" smtClean="0"/>
              <a:t>26</a:t>
            </a:fld>
            <a:endParaRPr lang="en-US" dirty="0"/>
          </a:p>
        </p:txBody>
      </p:sp>
      <p:sp>
        <p:nvSpPr>
          <p:cNvPr id="4" name="Title 3">
            <a:extLst>
              <a:ext uri="{FF2B5EF4-FFF2-40B4-BE49-F238E27FC236}">
                <a16:creationId xmlns:a16="http://schemas.microsoft.com/office/drawing/2014/main" id="{CC1DE231-33A5-4582-994B-10582D7A9B61}"/>
              </a:ext>
            </a:extLst>
          </p:cNvPr>
          <p:cNvSpPr>
            <a:spLocks noGrp="1"/>
          </p:cNvSpPr>
          <p:nvPr>
            <p:ph type="title"/>
          </p:nvPr>
        </p:nvSpPr>
        <p:spPr/>
        <p:txBody>
          <a:bodyPr/>
          <a:lstStyle/>
          <a:p>
            <a:r>
              <a:rPr lang="en-US" sz="4000" dirty="0">
                <a:latin typeface="Tahoma" panose="020B0604030504040204" pitchFamily="34" charset="0"/>
                <a:ea typeface="Tahoma" panose="020B0604030504040204" pitchFamily="34" charset="0"/>
                <a:cs typeface="Tahoma" panose="020B0604030504040204" pitchFamily="34" charset="0"/>
              </a:rPr>
              <a:t>CY 2023 PDGM LUPA Thresholds</a:t>
            </a:r>
          </a:p>
        </p:txBody>
      </p:sp>
      <p:sp>
        <p:nvSpPr>
          <p:cNvPr id="5" name="Content Placeholder 2">
            <a:extLst>
              <a:ext uri="{FF2B5EF4-FFF2-40B4-BE49-F238E27FC236}">
                <a16:creationId xmlns:a16="http://schemas.microsoft.com/office/drawing/2014/main" id="{141D1B5E-6F32-42F4-A76F-C789EF9F859B}"/>
              </a:ext>
            </a:extLst>
          </p:cNvPr>
          <p:cNvSpPr>
            <a:spLocks noGrp="1"/>
          </p:cNvSpPr>
          <p:nvPr>
            <p:ph idx="1"/>
          </p:nvPr>
        </p:nvSpPr>
        <p:spPr>
          <a:xfrm>
            <a:off x="457200" y="1280318"/>
            <a:ext cx="8229600" cy="5076032"/>
          </a:xfrm>
        </p:spPr>
        <p:txBody>
          <a:bodyPr>
            <a:normAutofit lnSpcReduction="10000"/>
          </a:bodyPr>
          <a:lstStyle/>
          <a:p>
            <a:r>
              <a:rPr lang="en-US" sz="2000" dirty="0">
                <a:latin typeface="Tahoma" panose="020B0604030504040204" pitchFamily="34" charset="0"/>
                <a:ea typeface="Tahoma" panose="020B0604030504040204" pitchFamily="34" charset="0"/>
                <a:cs typeface="Tahoma" panose="020B0604030504040204" pitchFamily="34" charset="0"/>
              </a:rPr>
              <a:t>In the CY 2019 HH PPS final rule, we finalized setting the LUPA thresholds at the 10th percentile of visits or 2 visits, whichever is higher, for each payment group. This means the LUPA threshold for each 30-day period of care varies depending on the PDGM payment group to which it is assigned. </a:t>
            </a:r>
          </a:p>
          <a:p>
            <a:r>
              <a:rPr lang="en-US" sz="2000" dirty="0">
                <a:latin typeface="Tahoma" panose="020B0604030504040204" pitchFamily="34" charset="0"/>
                <a:ea typeface="Tahoma" panose="020B0604030504040204" pitchFamily="34" charset="0"/>
                <a:cs typeface="Tahoma" panose="020B0604030504040204" pitchFamily="34" charset="0"/>
              </a:rPr>
              <a:t>If the LUPA threshold for the payment group is met under the PDGM, the 30-day period of care will be paid the full 30-day period case-mix adjusted payment amount (subject to any PEP or outlier adjustments). </a:t>
            </a:r>
          </a:p>
          <a:p>
            <a:r>
              <a:rPr lang="en-US" sz="2000" dirty="0">
                <a:latin typeface="Tahoma" panose="020B0604030504040204" pitchFamily="34" charset="0"/>
                <a:ea typeface="Tahoma" panose="020B0604030504040204" pitchFamily="34" charset="0"/>
                <a:cs typeface="Tahoma" panose="020B0604030504040204" pitchFamily="34" charset="0"/>
              </a:rPr>
              <a:t>If a 30-day period of care does not meet the PDGM LUPA visit threshold, then payment will be made using the CY 2023 per-visit payment amounts.</a:t>
            </a:r>
          </a:p>
          <a:p>
            <a:r>
              <a:rPr lang="en-US" sz="2000" dirty="0">
                <a:latin typeface="Tahoma" panose="020B0604030504040204" pitchFamily="34" charset="0"/>
                <a:ea typeface="Tahoma" panose="020B0604030504040204" pitchFamily="34" charset="0"/>
                <a:cs typeface="Tahoma" panose="020B0604030504040204" pitchFamily="34" charset="0"/>
              </a:rPr>
              <a:t>CMS did not update the LUPA thresholds in CYs 2021 or 2022. However, for CY 2023, we did finalize to update the LUPA thresholds. </a:t>
            </a:r>
          </a:p>
          <a:p>
            <a:r>
              <a:rPr lang="en-US" sz="2000" dirty="0">
                <a:latin typeface="Tahoma" panose="020B0604030504040204" pitchFamily="34" charset="0"/>
                <a:ea typeface="Tahoma" panose="020B0604030504040204" pitchFamily="34" charset="0"/>
                <a:cs typeface="Tahoma" panose="020B0604030504040204" pitchFamily="34" charset="0"/>
              </a:rPr>
              <a:t>The case-mix weights for CY 2023 and LUPA thresholds are available on the HHA Center web page.</a:t>
            </a:r>
          </a:p>
        </p:txBody>
      </p:sp>
    </p:spTree>
    <p:extLst>
      <p:ext uri="{BB962C8B-B14F-4D97-AF65-F5344CB8AC3E}">
        <p14:creationId xmlns:p14="http://schemas.microsoft.com/office/powerpoint/2010/main" val="42013728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B41BF5-4619-45C2-9DA0-5C1B3F06F11E}"/>
              </a:ext>
            </a:extLst>
          </p:cNvPr>
          <p:cNvSpPr>
            <a:spLocks noGrp="1"/>
          </p:cNvSpPr>
          <p:nvPr>
            <p:ph type="sldNum" sz="quarter" idx="10"/>
          </p:nvPr>
        </p:nvSpPr>
        <p:spPr/>
        <p:txBody>
          <a:bodyPr/>
          <a:lstStyle/>
          <a:p>
            <a:fld id="{7022FF3C-310F-4809-A5BE-BC5BA8AA108D}" type="slidenum">
              <a:rPr lang="en-US" smtClean="0"/>
              <a:t>27</a:t>
            </a:fld>
            <a:endParaRPr lang="en-US" dirty="0"/>
          </a:p>
        </p:txBody>
      </p:sp>
      <p:sp>
        <p:nvSpPr>
          <p:cNvPr id="3" name="Content Placeholder 2">
            <a:extLst>
              <a:ext uri="{FF2B5EF4-FFF2-40B4-BE49-F238E27FC236}">
                <a16:creationId xmlns:a16="http://schemas.microsoft.com/office/drawing/2014/main" id="{3F7C4AB8-4BC1-43B6-B1DE-62E7214A41B9}"/>
              </a:ext>
            </a:extLst>
          </p:cNvPr>
          <p:cNvSpPr>
            <a:spLocks noGrp="1"/>
          </p:cNvSpPr>
          <p:nvPr>
            <p:ph idx="1"/>
          </p:nvPr>
        </p:nvSpPr>
        <p:spPr>
          <a:xfrm>
            <a:off x="339754" y="1475158"/>
            <a:ext cx="8229600" cy="5246317"/>
          </a:xfrm>
        </p:spPr>
        <p:txBody>
          <a:bodyPr>
            <a:noAutofit/>
          </a:bodyPr>
          <a:lstStyle/>
          <a:p>
            <a:r>
              <a:rPr lang="en-US" sz="2000" dirty="0">
                <a:latin typeface="Tahoma" panose="020B0604030504040204" pitchFamily="34" charset="0"/>
                <a:ea typeface="Tahoma" panose="020B0604030504040204" pitchFamily="34" charset="0"/>
                <a:cs typeface="Tahoma" panose="020B0604030504040204" pitchFamily="34" charset="0"/>
              </a:rPr>
              <a:t>For a given level of outlier payments, there is a trade-off between the values selected for the FDL ratio and the loss sharing ratio.</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A high FDL ratio reduces the number of periods that can receive outlier payments, but makes it possible to select a higher loss-sharing ratio, and therefore, increase outlier payments for qualifying outlier periods.</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A lower FDL ratio means that more periods can qualify for outlier payments, but outlier payments per period must be lower.</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We finalized the fixed-dollar loss ratio of 0.35 for CY 2023, in order to ensure that total outlier payments do not exceed 2.5 percent of the total aggregate payments, as required by section 1895(b)(5)(A) of the Act. </a:t>
            </a:r>
          </a:p>
        </p:txBody>
      </p:sp>
      <p:sp>
        <p:nvSpPr>
          <p:cNvPr id="4" name="Title 3">
            <a:extLst>
              <a:ext uri="{FF2B5EF4-FFF2-40B4-BE49-F238E27FC236}">
                <a16:creationId xmlns:a16="http://schemas.microsoft.com/office/drawing/2014/main" id="{2982CFC1-0CA4-48BF-8335-8FA9E6BB381A}"/>
              </a:ext>
            </a:extLst>
          </p:cNvPr>
          <p:cNvSpPr>
            <a:spLocks noGrp="1"/>
          </p:cNvSpPr>
          <p:nvPr>
            <p:ph type="title"/>
          </p:nvPr>
        </p:nvSpPr>
        <p:spPr/>
        <p:txBody>
          <a:bodyPr/>
          <a:lstStyle/>
          <a:p>
            <a:r>
              <a:rPr lang="en-US" sz="4800" dirty="0">
                <a:latin typeface="Tahoma" panose="020B0604030504040204" pitchFamily="34" charset="0"/>
                <a:ea typeface="Tahoma" panose="020B0604030504040204" pitchFamily="34" charset="0"/>
                <a:cs typeface="Tahoma" panose="020B0604030504040204" pitchFamily="34" charset="0"/>
              </a:rPr>
              <a:t>FDL Ratio</a:t>
            </a:r>
          </a:p>
        </p:txBody>
      </p:sp>
    </p:spTree>
    <p:extLst>
      <p:ext uri="{BB962C8B-B14F-4D97-AF65-F5344CB8AC3E}">
        <p14:creationId xmlns:p14="http://schemas.microsoft.com/office/powerpoint/2010/main" val="3819243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7B41BF5-4619-45C2-9DA0-5C1B3F06F11E}"/>
              </a:ext>
            </a:extLst>
          </p:cNvPr>
          <p:cNvSpPr>
            <a:spLocks noGrp="1"/>
          </p:cNvSpPr>
          <p:nvPr>
            <p:ph type="sldNum" sz="quarter" idx="10"/>
          </p:nvPr>
        </p:nvSpPr>
        <p:spPr/>
        <p:txBody>
          <a:bodyPr/>
          <a:lstStyle/>
          <a:p>
            <a:fld id="{7022FF3C-310F-4809-A5BE-BC5BA8AA108D}" type="slidenum">
              <a:rPr lang="en-US" smtClean="0"/>
              <a:t>28</a:t>
            </a:fld>
            <a:endParaRPr lang="en-US" dirty="0"/>
          </a:p>
        </p:txBody>
      </p:sp>
      <p:sp>
        <p:nvSpPr>
          <p:cNvPr id="3" name="Content Placeholder 2">
            <a:extLst>
              <a:ext uri="{FF2B5EF4-FFF2-40B4-BE49-F238E27FC236}">
                <a16:creationId xmlns:a16="http://schemas.microsoft.com/office/drawing/2014/main" id="{3F7C4AB8-4BC1-43B6-B1DE-62E7214A41B9}"/>
              </a:ext>
            </a:extLst>
          </p:cNvPr>
          <p:cNvSpPr>
            <a:spLocks noGrp="1"/>
          </p:cNvSpPr>
          <p:nvPr>
            <p:ph idx="1"/>
          </p:nvPr>
        </p:nvSpPr>
        <p:spPr>
          <a:xfrm>
            <a:off x="260060" y="1669410"/>
            <a:ext cx="8426740" cy="4420000"/>
          </a:xfrm>
        </p:spPr>
        <p:txBody>
          <a:bodyPr>
            <a:normAutofit/>
          </a:bodyPr>
          <a:lstStyle/>
          <a:p>
            <a:r>
              <a:rPr lang="en-US" sz="2000" dirty="0">
                <a:latin typeface="Tahoma" panose="020B0604030504040204" pitchFamily="34" charset="0"/>
                <a:ea typeface="Tahoma" panose="020B0604030504040204" pitchFamily="34" charset="0"/>
                <a:cs typeface="Tahoma" panose="020B0604030504040204" pitchFamily="34" charset="0"/>
              </a:rPr>
              <a:t>CMS finalized, for CY 2023 and subsequent years, the application of a permanent 5-percent cap on any decrease to a geographic area's wage index from its wage index in the prior year, regardless of the circumstances causing the decline. </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A geographic area's wage index for CY 2023 would not be less than 95 percent of its final wage index for CY 2022, regardless of whether the geographic area is part of an updated CBSA, and that for subsequent years, a geographic area's wage index would not be less than 95 percent of its wage index calculated in the prior CY. </a:t>
            </a:r>
          </a:p>
        </p:txBody>
      </p:sp>
      <p:sp>
        <p:nvSpPr>
          <p:cNvPr id="4" name="Title 3">
            <a:extLst>
              <a:ext uri="{FF2B5EF4-FFF2-40B4-BE49-F238E27FC236}">
                <a16:creationId xmlns:a16="http://schemas.microsoft.com/office/drawing/2014/main" id="{2982CFC1-0CA4-48BF-8335-8FA9E6BB381A}"/>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Wage Index Cap</a:t>
            </a:r>
          </a:p>
        </p:txBody>
      </p:sp>
    </p:spTree>
    <p:extLst>
      <p:ext uri="{BB962C8B-B14F-4D97-AF65-F5344CB8AC3E}">
        <p14:creationId xmlns:p14="http://schemas.microsoft.com/office/powerpoint/2010/main" val="3428169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CF77ECF-E0B2-4D16-A4C9-710AF1042ACF}"/>
              </a:ext>
            </a:extLst>
          </p:cNvPr>
          <p:cNvSpPr>
            <a:spLocks noGrp="1"/>
          </p:cNvSpPr>
          <p:nvPr>
            <p:ph type="sldNum" sz="quarter" idx="10"/>
          </p:nvPr>
        </p:nvSpPr>
        <p:spPr/>
        <p:txBody>
          <a:bodyPr/>
          <a:lstStyle/>
          <a:p>
            <a:fld id="{7022FF3C-310F-4809-A5BE-BC5BA8AA108D}" type="slidenum">
              <a:rPr lang="en-US" smtClean="0"/>
              <a:t>29</a:t>
            </a:fld>
            <a:endParaRPr lang="en-US" dirty="0"/>
          </a:p>
        </p:txBody>
      </p:sp>
      <p:sp>
        <p:nvSpPr>
          <p:cNvPr id="3" name="Content Placeholder 2">
            <a:extLst>
              <a:ext uri="{FF2B5EF4-FFF2-40B4-BE49-F238E27FC236}">
                <a16:creationId xmlns:a16="http://schemas.microsoft.com/office/drawing/2014/main" id="{D33B934E-4DE1-4BBB-8398-7A2A81FBE90C}"/>
              </a:ext>
            </a:extLst>
          </p:cNvPr>
          <p:cNvSpPr>
            <a:spLocks noGrp="1"/>
          </p:cNvSpPr>
          <p:nvPr>
            <p:ph idx="1"/>
          </p:nvPr>
        </p:nvSpPr>
        <p:spPr>
          <a:xfrm>
            <a:off x="457200" y="1157682"/>
            <a:ext cx="8229600" cy="4968482"/>
          </a:xfrm>
        </p:spPr>
        <p:txBody>
          <a:bodyPr>
            <a:normAutofit/>
          </a:bodyPr>
          <a:lstStyle/>
          <a:p>
            <a:r>
              <a:rPr lang="en-US" sz="2000" dirty="0">
                <a:latin typeface="Tahoma" panose="020B0604030504040204" pitchFamily="34" charset="0"/>
                <a:ea typeface="Tahoma" panose="020B0604030504040204" pitchFamily="34" charset="0"/>
                <a:cs typeface="Tahoma" panose="020B0604030504040204" pitchFamily="34" charset="0"/>
              </a:rPr>
              <a:t>Recognizing the importance of the use of telecommunications technology in the provision of home health services during the COVID-19 PHE, CMS finalized changes to allow for the use of telecommunications technology.</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Telecommunications technology can be ordered as part of a home health plan of care but such services cannot be reported as a visit without the provision of another skilled service. </a:t>
            </a:r>
          </a:p>
          <a:p>
            <a:pPr marL="0" indent="0">
              <a:buNone/>
            </a:pP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rPr>
              <a:t>The CY 2021 HH PPS final rule (85 FR 70298) finalized these changes on a permanent basis, as well as amended the regulations to include not only remote patient monitoring, but other communication or monitoring services consistent with the plan of care for the individual, on the home health cost report as allowable administrative costs.</a:t>
            </a:r>
          </a:p>
          <a:p>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96C6482B-ED39-4C3B-8845-4A7E70A234BA}"/>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Telehealth</a:t>
            </a:r>
            <a:endParaRPr lang="en-US" dirty="0"/>
          </a:p>
        </p:txBody>
      </p:sp>
    </p:spTree>
    <p:extLst>
      <p:ext uri="{BB962C8B-B14F-4D97-AF65-F5344CB8AC3E}">
        <p14:creationId xmlns:p14="http://schemas.microsoft.com/office/powerpoint/2010/main" val="2787001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AB9EC36-811C-4F10-9512-9D4483BBD4CB}"/>
              </a:ext>
            </a:extLst>
          </p:cNvPr>
          <p:cNvSpPr>
            <a:spLocks noGrp="1"/>
          </p:cNvSpPr>
          <p:nvPr>
            <p:ph type="sldNum" sz="quarter" idx="10"/>
          </p:nvPr>
        </p:nvSpPr>
        <p:spPr/>
        <p:txBody>
          <a:bodyPr/>
          <a:lstStyle/>
          <a:p>
            <a:fld id="{7022FF3C-310F-4809-A5BE-BC5BA8AA108D}" type="slidenum">
              <a:rPr lang="en-US" smtClean="0"/>
              <a:t>30</a:t>
            </a:fld>
            <a:endParaRPr lang="en-US" dirty="0"/>
          </a:p>
        </p:txBody>
      </p:sp>
      <p:sp>
        <p:nvSpPr>
          <p:cNvPr id="3" name="Content Placeholder 2">
            <a:extLst>
              <a:ext uri="{FF2B5EF4-FFF2-40B4-BE49-F238E27FC236}">
                <a16:creationId xmlns:a16="http://schemas.microsoft.com/office/drawing/2014/main" id="{7414136E-C388-4810-9067-A3136DDFAE1B}"/>
              </a:ext>
            </a:extLst>
          </p:cNvPr>
          <p:cNvSpPr>
            <a:spLocks noGrp="1"/>
          </p:cNvSpPr>
          <p:nvPr>
            <p:ph idx="1"/>
          </p:nvPr>
        </p:nvSpPr>
        <p:spPr>
          <a:xfrm>
            <a:off x="457200" y="1350628"/>
            <a:ext cx="8229600" cy="4764946"/>
          </a:xfrm>
        </p:spPr>
        <p:txBody>
          <a:bodyPr>
            <a:noAutofit/>
          </a:bodyPr>
          <a:lstStyle/>
          <a:p>
            <a:r>
              <a:rPr lang="en-US" sz="2000" dirty="0">
                <a:latin typeface="Tahoma" panose="020B0604030504040204" pitchFamily="34" charset="0"/>
                <a:ea typeface="Tahoma" panose="020B0604030504040204" pitchFamily="34" charset="0"/>
                <a:cs typeface="Tahoma" panose="020B0604030504040204" pitchFamily="34" charset="0"/>
              </a:rPr>
              <a:t>Starting on or after January 1, 2023, there is voluntary reporting for the use of telecommunications technology in providing HH services on HH payment claims. </a:t>
            </a:r>
          </a:p>
          <a:p>
            <a:r>
              <a:rPr lang="en-US" sz="2000" dirty="0">
                <a:latin typeface="Tahoma" panose="020B0604030504040204" pitchFamily="34" charset="0"/>
                <a:ea typeface="Tahoma" panose="020B0604030504040204" pitchFamily="34" charset="0"/>
                <a:cs typeface="Tahoma" panose="020B0604030504040204" pitchFamily="34" charset="0"/>
              </a:rPr>
              <a:t>Beginning on July 1, 2023, this information will be mandatory to be reported on HH claims using the following three G-codes: </a:t>
            </a:r>
          </a:p>
          <a:p>
            <a:pPr lvl="1"/>
            <a:r>
              <a:rPr lang="en-US" sz="1800" b="1" dirty="0">
                <a:latin typeface="Tahoma" panose="020B0604030504040204" pitchFamily="34" charset="0"/>
                <a:ea typeface="Tahoma" panose="020B0604030504040204" pitchFamily="34" charset="0"/>
                <a:cs typeface="Tahoma" panose="020B0604030504040204" pitchFamily="34" charset="0"/>
              </a:rPr>
              <a:t>G0320: </a:t>
            </a:r>
            <a:r>
              <a:rPr lang="en-US" sz="1800" dirty="0">
                <a:latin typeface="Tahoma" panose="020B0604030504040204" pitchFamily="34" charset="0"/>
                <a:ea typeface="Tahoma" panose="020B0604030504040204" pitchFamily="34" charset="0"/>
                <a:cs typeface="Tahoma" panose="020B0604030504040204" pitchFamily="34" charset="0"/>
              </a:rPr>
              <a:t>Home health services furnished using synchronous telemedicine rendered via a real-time two-way audio and video telecommunications system </a:t>
            </a:r>
          </a:p>
          <a:p>
            <a:pPr lvl="1"/>
            <a:r>
              <a:rPr lang="en-US" sz="1800" b="1" dirty="0">
                <a:latin typeface="Tahoma" panose="020B0604030504040204" pitchFamily="34" charset="0"/>
                <a:ea typeface="Tahoma" panose="020B0604030504040204" pitchFamily="34" charset="0"/>
                <a:cs typeface="Tahoma" panose="020B0604030504040204" pitchFamily="34" charset="0"/>
              </a:rPr>
              <a:t>G0321: </a:t>
            </a:r>
            <a:r>
              <a:rPr lang="en-US" sz="1800" dirty="0">
                <a:latin typeface="Tahoma" panose="020B0604030504040204" pitchFamily="34" charset="0"/>
                <a:ea typeface="Tahoma" panose="020B0604030504040204" pitchFamily="34" charset="0"/>
                <a:cs typeface="Tahoma" panose="020B0604030504040204" pitchFamily="34" charset="0"/>
              </a:rPr>
              <a:t>Home health services furnished using synchronous telemedicine rendered via telephone or other real-time interactive audio-only telecommunications system </a:t>
            </a:r>
          </a:p>
          <a:p>
            <a:pPr lvl="1"/>
            <a:r>
              <a:rPr lang="en-US" sz="1800" b="1" dirty="0">
                <a:latin typeface="Tahoma" panose="020B0604030504040204" pitchFamily="34" charset="0"/>
                <a:ea typeface="Tahoma" panose="020B0604030504040204" pitchFamily="34" charset="0"/>
                <a:cs typeface="Tahoma" panose="020B0604030504040204" pitchFamily="34" charset="0"/>
              </a:rPr>
              <a:t>G0322: </a:t>
            </a:r>
            <a:r>
              <a:rPr lang="en-US" sz="1800" dirty="0">
                <a:latin typeface="Tahoma" panose="020B0604030504040204" pitchFamily="34" charset="0"/>
                <a:ea typeface="Tahoma" panose="020B0604030504040204" pitchFamily="34" charset="0"/>
                <a:cs typeface="Tahoma" panose="020B0604030504040204" pitchFamily="34" charset="0"/>
              </a:rPr>
              <a:t>The collection of physiologic data digitally stored and/or transmitted by the patient to the home health agency (for example, remote patient monitoring)</a:t>
            </a:r>
          </a:p>
        </p:txBody>
      </p:sp>
      <p:sp>
        <p:nvSpPr>
          <p:cNvPr id="4" name="Title 3">
            <a:extLst>
              <a:ext uri="{FF2B5EF4-FFF2-40B4-BE49-F238E27FC236}">
                <a16:creationId xmlns:a16="http://schemas.microsoft.com/office/drawing/2014/main" id="{8B95BB4F-9793-4AE7-947E-10AE159380BA}"/>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Telehealth G-Codes</a:t>
            </a:r>
          </a:p>
        </p:txBody>
      </p:sp>
    </p:spTree>
    <p:extLst>
      <p:ext uri="{BB962C8B-B14F-4D97-AF65-F5344CB8AC3E}">
        <p14:creationId xmlns:p14="http://schemas.microsoft.com/office/powerpoint/2010/main" val="2316905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CBEADB-FF55-419F-9AA5-1A4AD3CE41B5}"/>
              </a:ext>
            </a:extLst>
          </p:cNvPr>
          <p:cNvSpPr>
            <a:spLocks noGrp="1"/>
          </p:cNvSpPr>
          <p:nvPr>
            <p:ph type="sldNum" sz="quarter" idx="10"/>
          </p:nvPr>
        </p:nvSpPr>
        <p:spPr/>
        <p:txBody>
          <a:bodyPr/>
          <a:lstStyle/>
          <a:p>
            <a:fld id="{7022FF3C-310F-4809-A5BE-BC5BA8AA108D}" type="slidenum">
              <a:rPr lang="en-US" smtClean="0"/>
              <a:t>31</a:t>
            </a:fld>
            <a:endParaRPr lang="en-US" dirty="0"/>
          </a:p>
        </p:txBody>
      </p:sp>
      <p:sp>
        <p:nvSpPr>
          <p:cNvPr id="4" name="Title 3">
            <a:extLst>
              <a:ext uri="{FF2B5EF4-FFF2-40B4-BE49-F238E27FC236}">
                <a16:creationId xmlns:a16="http://schemas.microsoft.com/office/drawing/2014/main" id="{F1C06788-ADD8-4CD4-AAD5-535E91FE183E}"/>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Impacts for CY 2023</a:t>
            </a:r>
          </a:p>
        </p:txBody>
      </p:sp>
      <p:sp>
        <p:nvSpPr>
          <p:cNvPr id="6" name="Content Placeholder 5">
            <a:extLst>
              <a:ext uri="{FF2B5EF4-FFF2-40B4-BE49-F238E27FC236}">
                <a16:creationId xmlns:a16="http://schemas.microsoft.com/office/drawing/2014/main" id="{CB9EB41E-0B34-40B8-93F2-793611E05516}"/>
              </a:ext>
            </a:extLst>
          </p:cNvPr>
          <p:cNvSpPr>
            <a:spLocks noGrp="1"/>
          </p:cNvSpPr>
          <p:nvPr>
            <p:ph idx="1"/>
          </p:nvPr>
        </p:nvSpPr>
        <p:spPr>
          <a:xfrm>
            <a:off x="457200" y="1317072"/>
            <a:ext cx="8229600" cy="4809091"/>
          </a:xfrm>
        </p:spPr>
        <p:txBody>
          <a:bodyPr>
            <a:normAutofit/>
          </a:bodyPr>
          <a:lstStyle/>
          <a:p>
            <a:r>
              <a:rPr lang="en-US" sz="2800" dirty="0">
                <a:latin typeface="Tahoma" panose="020B0604030504040204" pitchFamily="34" charset="0"/>
                <a:ea typeface="Tahoma" panose="020B0604030504040204" pitchFamily="34" charset="0"/>
                <a:cs typeface="Tahoma" panose="020B0604030504040204" pitchFamily="34" charset="0"/>
              </a:rPr>
              <a:t>Overall, it is projected that aggregate payments in CY 2023 would increase by 0.7 percent (or an increase of $125 million) which reflects the 3.5 percent decrease from the permanent behavioral adjustment, the 4.0 payment update percentage increase, and the 0.2 percent increase from lowering the FDL. </a:t>
            </a:r>
          </a:p>
          <a:p>
            <a:pPr marL="0" indent="0">
              <a:buNone/>
            </a:pPr>
            <a:endParaRPr lang="en-US" dirty="0"/>
          </a:p>
        </p:txBody>
      </p:sp>
    </p:spTree>
    <p:extLst>
      <p:ext uri="{BB962C8B-B14F-4D97-AF65-F5344CB8AC3E}">
        <p14:creationId xmlns:p14="http://schemas.microsoft.com/office/powerpoint/2010/main" val="14901167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CBEADB-FF55-419F-9AA5-1A4AD3CE41B5}"/>
              </a:ext>
            </a:extLst>
          </p:cNvPr>
          <p:cNvSpPr>
            <a:spLocks noGrp="1"/>
          </p:cNvSpPr>
          <p:nvPr>
            <p:ph type="sldNum" sz="quarter" idx="10"/>
          </p:nvPr>
        </p:nvSpPr>
        <p:spPr/>
        <p:txBody>
          <a:bodyPr/>
          <a:lstStyle/>
          <a:p>
            <a:fld id="{7022FF3C-310F-4809-A5BE-BC5BA8AA108D}" type="slidenum">
              <a:rPr lang="en-US" smtClean="0"/>
              <a:t>32</a:t>
            </a:fld>
            <a:endParaRPr lang="en-US" dirty="0"/>
          </a:p>
        </p:txBody>
      </p:sp>
      <p:sp>
        <p:nvSpPr>
          <p:cNvPr id="3" name="Content Placeholder 2">
            <a:extLst>
              <a:ext uri="{FF2B5EF4-FFF2-40B4-BE49-F238E27FC236}">
                <a16:creationId xmlns:a16="http://schemas.microsoft.com/office/drawing/2014/main" id="{EC285E07-F7B8-47B3-9C9E-2D4E0AF8A5F0}"/>
              </a:ext>
            </a:extLst>
          </p:cNvPr>
          <p:cNvSpPr>
            <a:spLocks noGrp="1"/>
          </p:cNvSpPr>
          <p:nvPr>
            <p:ph idx="1"/>
          </p:nvPr>
        </p:nvSpPr>
        <p:spPr>
          <a:xfrm>
            <a:off x="457200" y="1241572"/>
            <a:ext cx="8229600" cy="4884592"/>
          </a:xfrm>
        </p:spPr>
        <p:txBody>
          <a:bodyPr>
            <a:normAutofit fontScale="55000" lnSpcReduction="20000"/>
          </a:bodyPr>
          <a:lstStyle/>
          <a:p>
            <a:pPr marL="0" indent="0">
              <a:buNone/>
            </a:pPr>
            <a:r>
              <a:rPr lang="en-US" b="1" dirty="0">
                <a:latin typeface="Tahoma" panose="020B0604030504040204" pitchFamily="34" charset="0"/>
                <a:ea typeface="Tahoma" panose="020B0604030504040204" pitchFamily="34" charset="0"/>
                <a:cs typeface="Tahoma" panose="020B0604030504040204" pitchFamily="34" charset="0"/>
              </a:rPr>
              <a:t>SEC. 4142. INCREASING TRANSPARENCY FOR HOME HEALTH PAYMENTS UNDER THE MEDICARE PROGRAM.</a:t>
            </a:r>
          </a:p>
          <a:p>
            <a:endParaRPr lang="en-US" dirty="0">
              <a:latin typeface="Tahoma" panose="020B0604030504040204" pitchFamily="34" charset="0"/>
              <a:ea typeface="Tahoma" panose="020B0604030504040204" pitchFamily="34" charset="0"/>
              <a:cs typeface="Tahoma" panose="020B0604030504040204" pitchFamily="34" charset="0"/>
            </a:endParaRPr>
          </a:p>
          <a:p>
            <a:pPr marL="0" indent="0">
              <a:lnSpc>
                <a:spcPct val="120000"/>
              </a:lnSpc>
              <a:buNone/>
            </a:pPr>
            <a:r>
              <a:rPr lang="en-US" sz="3300" dirty="0">
                <a:latin typeface="Tahoma" panose="020B0604030504040204" pitchFamily="34" charset="0"/>
                <a:ea typeface="Tahoma" panose="020B0604030504040204" pitchFamily="34" charset="0"/>
                <a:cs typeface="Tahoma" panose="020B0604030504040204" pitchFamily="34" charset="0"/>
              </a:rPr>
              <a:t>Requires the Secretary, within 90 days after enactment, to use an open-door forum, a town hall meeting, a web-based forum, or other appropriate mechanism to receive input from home health stakeholders and interested parties on Medicare home health payment rate development. Additionally, 30 days before this meeting, the Secretary is required to release electronic data files showing specific data simulations and, to the extent practical, a description of the actual behavior changes that occurred with respect to the home health prospective payment system rate for 2023. </a:t>
            </a:r>
          </a:p>
          <a:p>
            <a:pPr marL="0" indent="0">
              <a:lnSpc>
                <a:spcPct val="120000"/>
              </a:lnSpc>
              <a:buNone/>
            </a:pPr>
            <a:endParaRPr lang="en-US" sz="3300" dirty="0">
              <a:latin typeface="Tahoma" panose="020B0604030504040204" pitchFamily="34" charset="0"/>
              <a:ea typeface="Tahoma" panose="020B0604030504040204" pitchFamily="34" charset="0"/>
              <a:cs typeface="Tahoma" panose="020B0604030504040204" pitchFamily="34" charset="0"/>
            </a:endParaRPr>
          </a:p>
          <a:p>
            <a:pPr marL="0" indent="0">
              <a:lnSpc>
                <a:spcPct val="120000"/>
              </a:lnSpc>
              <a:buNone/>
            </a:pPr>
            <a:r>
              <a:rPr lang="en-US" sz="3300" dirty="0">
                <a:latin typeface="Tahoma" panose="020B0604030504040204" pitchFamily="34" charset="0"/>
                <a:ea typeface="Tahoma" panose="020B0604030504040204" pitchFamily="34" charset="0"/>
                <a:cs typeface="Tahoma" panose="020B0604030504040204" pitchFamily="34" charset="0"/>
              </a:rPr>
              <a:t>In future rulemaking, the Secretary is required to release electronic data files showing specific data simulations if such data is used in determining a payment adjustment, as well as, to the extent practicable, a description of the actual behavior changes that occurred in 2020 through 2026. </a:t>
            </a:r>
          </a:p>
        </p:txBody>
      </p:sp>
      <p:sp>
        <p:nvSpPr>
          <p:cNvPr id="4" name="Title 3">
            <a:extLst>
              <a:ext uri="{FF2B5EF4-FFF2-40B4-BE49-F238E27FC236}">
                <a16:creationId xmlns:a16="http://schemas.microsoft.com/office/drawing/2014/main" id="{F1C06788-ADD8-4CD4-AAD5-535E91FE183E}"/>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CAA, 2023 Requirements</a:t>
            </a:r>
          </a:p>
        </p:txBody>
      </p:sp>
    </p:spTree>
    <p:extLst>
      <p:ext uri="{BB962C8B-B14F-4D97-AF65-F5344CB8AC3E}">
        <p14:creationId xmlns:p14="http://schemas.microsoft.com/office/powerpoint/2010/main" val="16486687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AECBEADB-FF55-419F-9AA5-1A4AD3CE41B5}"/>
              </a:ext>
            </a:extLst>
          </p:cNvPr>
          <p:cNvSpPr>
            <a:spLocks noGrp="1"/>
          </p:cNvSpPr>
          <p:nvPr>
            <p:ph type="sldNum" sz="quarter" idx="10"/>
          </p:nvPr>
        </p:nvSpPr>
        <p:spPr/>
        <p:txBody>
          <a:bodyPr/>
          <a:lstStyle/>
          <a:p>
            <a:fld id="{7022FF3C-310F-4809-A5BE-BC5BA8AA108D}" type="slidenum">
              <a:rPr lang="en-US" smtClean="0"/>
              <a:t>33</a:t>
            </a:fld>
            <a:endParaRPr lang="en-US" dirty="0"/>
          </a:p>
        </p:txBody>
      </p:sp>
      <p:sp>
        <p:nvSpPr>
          <p:cNvPr id="3" name="Content Placeholder 2">
            <a:extLst>
              <a:ext uri="{FF2B5EF4-FFF2-40B4-BE49-F238E27FC236}">
                <a16:creationId xmlns:a16="http://schemas.microsoft.com/office/drawing/2014/main" id="{EC285E07-F7B8-47B3-9C9E-2D4E0AF8A5F0}"/>
              </a:ext>
            </a:extLst>
          </p:cNvPr>
          <p:cNvSpPr>
            <a:spLocks noGrp="1"/>
          </p:cNvSpPr>
          <p:nvPr>
            <p:ph idx="1"/>
          </p:nvPr>
        </p:nvSpPr>
        <p:spPr>
          <a:xfrm>
            <a:off x="457200" y="1300294"/>
            <a:ext cx="8229600" cy="5056056"/>
          </a:xfrm>
        </p:spPr>
        <p:txBody>
          <a:bodyPr>
            <a:normAutofit fontScale="32500" lnSpcReduction="20000"/>
          </a:bodyPr>
          <a:lstStyle/>
          <a:p>
            <a:r>
              <a:rPr lang="en-US" sz="5500" dirty="0">
                <a:latin typeface="Tahoma" panose="020B0604030504040204" pitchFamily="34" charset="0"/>
                <a:ea typeface="Tahoma" panose="020B0604030504040204" pitchFamily="34" charset="0"/>
                <a:cs typeface="Tahoma" panose="020B0604030504040204" pitchFamily="34" charset="0"/>
              </a:rPr>
              <a:t>CMS posted the required materials on the PDGM webpage on February 28, 2023. </a:t>
            </a:r>
          </a:p>
          <a:p>
            <a:pPr marL="0" indent="0">
              <a:buNone/>
            </a:pPr>
            <a:endParaRPr lang="en-US" sz="5500" dirty="0">
              <a:latin typeface="Tahoma" panose="020B0604030504040204" pitchFamily="34" charset="0"/>
              <a:ea typeface="Tahoma" panose="020B0604030504040204" pitchFamily="34" charset="0"/>
              <a:cs typeface="Tahoma" panose="020B0604030504040204" pitchFamily="34" charset="0"/>
            </a:endParaRPr>
          </a:p>
          <a:p>
            <a:r>
              <a:rPr lang="en-US" sz="5500" dirty="0">
                <a:latin typeface="Tahoma" panose="020B0604030504040204" pitchFamily="34" charset="0"/>
                <a:ea typeface="Tahoma" panose="020B0604030504040204" pitchFamily="34" charset="0"/>
                <a:cs typeface="Tahoma" panose="020B0604030504040204" pitchFamily="34" charset="0"/>
              </a:rPr>
              <a:t>An overview of several provisions from the CY 2023 HH PPS final rule related to behavior changes, the construction of 60-day episodes, and payment rate development for CY 2023 will be provided during the “Medicare Home Health Prospective Payment System (HH PPS) Calendar Year (CY) 2023 Behavior Change Recap, 60-Day Episode Construction Overview, and Payment Rate Development Webinar”</a:t>
            </a:r>
          </a:p>
          <a:p>
            <a:endParaRPr lang="en-US" sz="5500" dirty="0">
              <a:latin typeface="Tahoma" panose="020B0604030504040204" pitchFamily="34" charset="0"/>
              <a:ea typeface="Tahoma" panose="020B0604030504040204" pitchFamily="34" charset="0"/>
              <a:cs typeface="Tahoma" panose="020B0604030504040204" pitchFamily="34" charset="0"/>
            </a:endParaRPr>
          </a:p>
          <a:p>
            <a:r>
              <a:rPr lang="en-US" sz="5500" dirty="0">
                <a:latin typeface="Tahoma" panose="020B0604030504040204" pitchFamily="34" charset="0"/>
                <a:ea typeface="Tahoma" panose="020B0604030504040204" pitchFamily="34" charset="0"/>
                <a:cs typeface="Tahoma" panose="020B0604030504040204" pitchFamily="34" charset="0"/>
              </a:rPr>
              <a:t>This webinar will be held on:</a:t>
            </a:r>
          </a:p>
          <a:p>
            <a:pPr marL="0" indent="0">
              <a:buNone/>
            </a:pPr>
            <a:endParaRPr lang="en-US" sz="5500" b="1" dirty="0">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US" sz="5500" b="1" dirty="0">
                <a:solidFill>
                  <a:srgbClr val="FF0000"/>
                </a:solidFill>
                <a:latin typeface="Tahoma" panose="020B0604030504040204" pitchFamily="34" charset="0"/>
                <a:ea typeface="Tahoma" panose="020B0604030504040204" pitchFamily="34" charset="0"/>
                <a:cs typeface="Tahoma" panose="020B0604030504040204" pitchFamily="34" charset="0"/>
              </a:rPr>
              <a:t>Mar 29, 2023 01:30 PM in Eastern Time (US and Canada)</a:t>
            </a:r>
          </a:p>
          <a:p>
            <a:pPr marL="0" indent="0">
              <a:buNone/>
            </a:pPr>
            <a:endParaRPr lang="en-US" sz="5500" b="1" dirty="0">
              <a:latin typeface="Tahoma" panose="020B0604030504040204" pitchFamily="34" charset="0"/>
              <a:ea typeface="Tahoma" panose="020B0604030504040204" pitchFamily="34" charset="0"/>
              <a:cs typeface="Tahoma" panose="020B0604030504040204" pitchFamily="34" charset="0"/>
            </a:endParaRPr>
          </a:p>
          <a:p>
            <a:r>
              <a:rPr lang="en-US" sz="5500" dirty="0">
                <a:latin typeface="Tahoma" panose="020B0604030504040204" pitchFamily="34" charset="0"/>
                <a:ea typeface="Tahoma" panose="020B0604030504040204" pitchFamily="34" charset="0"/>
                <a:cs typeface="Tahoma" panose="020B0604030504040204" pitchFamily="34" charset="0"/>
              </a:rPr>
              <a:t>All interested parties must register to attend using the registration link found on the PDGM webpage:</a:t>
            </a:r>
          </a:p>
          <a:p>
            <a:pPr marL="0" indent="0">
              <a:buNone/>
            </a:pPr>
            <a:endParaRPr lang="en-US" sz="5500" dirty="0">
              <a:latin typeface="Tahoma" panose="020B0604030504040204" pitchFamily="34" charset="0"/>
              <a:ea typeface="Tahoma" panose="020B0604030504040204" pitchFamily="34" charset="0"/>
              <a:cs typeface="Tahoma" panose="020B0604030504040204" pitchFamily="34" charset="0"/>
            </a:endParaRPr>
          </a:p>
          <a:p>
            <a:pPr marL="0" indent="0" algn="ctr">
              <a:buNone/>
            </a:pPr>
            <a:r>
              <a:rPr lang="en-US" sz="5500" b="1" dirty="0">
                <a:latin typeface="Tahoma" panose="020B0604030504040204" pitchFamily="34" charset="0"/>
                <a:ea typeface="Tahoma" panose="020B0604030504040204" pitchFamily="34" charset="0"/>
                <a:cs typeface="Tahoma" panose="020B0604030504040204" pitchFamily="34" charset="0"/>
                <a:hlinkClick r:id="rId3"/>
              </a:rPr>
              <a:t>https://www.cms.gov/medicare/medicare-fee-for-service-payment/homehealthpps/hh-pdgm</a:t>
            </a:r>
            <a:r>
              <a:rPr lang="en-US" sz="5500" b="1" dirty="0">
                <a:latin typeface="Tahoma" panose="020B0604030504040204" pitchFamily="34" charset="0"/>
                <a:ea typeface="Tahoma" panose="020B0604030504040204" pitchFamily="34" charset="0"/>
                <a:cs typeface="Tahoma" panose="020B0604030504040204" pitchFamily="34" charset="0"/>
              </a:rPr>
              <a:t> </a:t>
            </a:r>
          </a:p>
          <a:p>
            <a:pPr marL="0" indent="0">
              <a:buNone/>
            </a:pPr>
            <a:br>
              <a:rPr lang="en-US" dirty="0"/>
            </a:br>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F1C06788-ADD8-4CD4-AAD5-535E91FE183E}"/>
              </a:ext>
            </a:extLst>
          </p:cNvPr>
          <p:cNvSpPr>
            <a:spLocks noGrp="1"/>
          </p:cNvSpPr>
          <p:nvPr>
            <p:ph type="title"/>
          </p:nvPr>
        </p:nvSpPr>
        <p:spPr/>
        <p:txBody>
          <a:bodyPr/>
          <a:lstStyle/>
          <a:p>
            <a:r>
              <a:rPr lang="en-US" dirty="0">
                <a:latin typeface="Tahoma" panose="020B0604030504040204" pitchFamily="34" charset="0"/>
                <a:ea typeface="Tahoma" panose="020B0604030504040204" pitchFamily="34" charset="0"/>
                <a:cs typeface="Tahoma" panose="020B0604030504040204" pitchFamily="34" charset="0"/>
              </a:rPr>
              <a:t>Webinar Information</a:t>
            </a:r>
          </a:p>
        </p:txBody>
      </p:sp>
    </p:spTree>
    <p:extLst>
      <p:ext uri="{BB962C8B-B14F-4D97-AF65-F5344CB8AC3E}">
        <p14:creationId xmlns:p14="http://schemas.microsoft.com/office/powerpoint/2010/main" val="40522921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CDE6E9-42AD-475D-A356-98D690064608}"/>
              </a:ext>
            </a:extLst>
          </p:cNvPr>
          <p:cNvSpPr>
            <a:spLocks noGrp="1"/>
          </p:cNvSpPr>
          <p:nvPr>
            <p:ph type="sldNum" sz="quarter" idx="10"/>
          </p:nvPr>
        </p:nvSpPr>
        <p:spPr/>
        <p:txBody>
          <a:bodyPr/>
          <a:lstStyle/>
          <a:p>
            <a:fld id="{7022FF3C-310F-4809-A5BE-BC5BA8AA108D}" type="slidenum">
              <a:rPr lang="en-US" smtClean="0"/>
              <a:t>34</a:t>
            </a:fld>
            <a:endParaRPr lang="en-US" dirty="0"/>
          </a:p>
        </p:txBody>
      </p:sp>
      <p:sp>
        <p:nvSpPr>
          <p:cNvPr id="3" name="Content Placeholder 2">
            <a:extLst>
              <a:ext uri="{FF2B5EF4-FFF2-40B4-BE49-F238E27FC236}">
                <a16:creationId xmlns:a16="http://schemas.microsoft.com/office/drawing/2014/main" id="{620428C5-FDA8-4C19-9994-1541DB52F870}"/>
              </a:ext>
            </a:extLst>
          </p:cNvPr>
          <p:cNvSpPr>
            <a:spLocks noGrp="1"/>
          </p:cNvSpPr>
          <p:nvPr>
            <p:ph idx="1"/>
          </p:nvPr>
        </p:nvSpPr>
        <p:spPr/>
        <p:txBody>
          <a:bodyPr>
            <a:normAutofit/>
          </a:bodyPr>
          <a:lstStyle/>
          <a:p>
            <a:r>
              <a:rPr lang="en-US" sz="2000" dirty="0">
                <a:latin typeface="Tahoma" panose="020B0604030504040204" pitchFamily="34" charset="0"/>
                <a:ea typeface="Tahoma" panose="020B0604030504040204" pitchFamily="34" charset="0"/>
                <a:cs typeface="Tahoma" panose="020B0604030504040204" pitchFamily="34" charset="0"/>
                <a:hlinkClick r:id="rId3"/>
              </a:rPr>
              <a:t>Home Health Patient-Driven Groupings Model</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hlinkClick r:id="rId4"/>
              </a:rPr>
              <a:t>CY 2023 Home Health Final Rule</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hlinkClick r:id="rId5"/>
              </a:rPr>
              <a:t>Consolidated Appropriations Act, 2023</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hlinkClick r:id="rId6"/>
              </a:rPr>
              <a:t>Home Health Prospective Payment System Limited Data Set</a:t>
            </a:r>
            <a:endParaRPr lang="en-US" sz="2000" dirty="0">
              <a:latin typeface="Tahoma" panose="020B0604030504040204" pitchFamily="34" charset="0"/>
              <a:ea typeface="Tahoma" panose="020B0604030504040204" pitchFamily="34" charset="0"/>
              <a:cs typeface="Tahoma" panose="020B0604030504040204" pitchFamily="34" charset="0"/>
            </a:endParaRPr>
          </a:p>
          <a:p>
            <a:r>
              <a:rPr lang="en-US" sz="2000" dirty="0">
                <a:latin typeface="Tahoma" panose="020B0604030504040204" pitchFamily="34" charset="0"/>
                <a:ea typeface="Tahoma" panose="020B0604030504040204" pitchFamily="34" charset="0"/>
                <a:cs typeface="Tahoma" panose="020B0604030504040204" pitchFamily="34" charset="0"/>
                <a:hlinkClick r:id="rId7"/>
              </a:rPr>
              <a:t>HomeHealthPolicy@cms.hhs.gov</a:t>
            </a:r>
            <a:r>
              <a:rPr lang="en-US" sz="2000" dirty="0">
                <a:latin typeface="Tahoma" panose="020B0604030504040204" pitchFamily="34" charset="0"/>
                <a:ea typeface="Tahoma" panose="020B0604030504040204" pitchFamily="34" charset="0"/>
                <a:cs typeface="Tahoma" panose="020B0604030504040204" pitchFamily="34" charset="0"/>
              </a:rPr>
              <a:t>  </a:t>
            </a:r>
          </a:p>
          <a:p>
            <a:endParaRPr lang="en-US" sz="2000" dirty="0">
              <a:latin typeface="Tahoma" panose="020B0604030504040204" pitchFamily="34" charset="0"/>
              <a:ea typeface="Tahoma" panose="020B0604030504040204" pitchFamily="34" charset="0"/>
              <a:cs typeface="Tahoma" panose="020B0604030504040204" pitchFamily="34" charset="0"/>
            </a:endParaRPr>
          </a:p>
          <a:p>
            <a:endParaRPr lang="en-US" sz="2000" dirty="0">
              <a:latin typeface="Tahoma" panose="020B0604030504040204" pitchFamily="34" charset="0"/>
              <a:ea typeface="Tahoma" panose="020B0604030504040204" pitchFamily="34" charset="0"/>
              <a:cs typeface="Tahoma" panose="020B0604030504040204" pitchFamily="34" charset="0"/>
            </a:endParaRPr>
          </a:p>
          <a:p>
            <a:endParaRPr lang="en-US" sz="2000" dirty="0">
              <a:latin typeface="Tahoma" panose="020B0604030504040204" pitchFamily="34" charset="0"/>
              <a:ea typeface="Tahoma" panose="020B0604030504040204" pitchFamily="34" charset="0"/>
              <a:cs typeface="Tahoma" panose="020B0604030504040204" pitchFamily="34" charset="0"/>
            </a:endParaRPr>
          </a:p>
        </p:txBody>
      </p:sp>
      <p:sp>
        <p:nvSpPr>
          <p:cNvPr id="4" name="Title 3">
            <a:extLst>
              <a:ext uri="{FF2B5EF4-FFF2-40B4-BE49-F238E27FC236}">
                <a16:creationId xmlns:a16="http://schemas.microsoft.com/office/drawing/2014/main" id="{B2B1AA0F-D614-4C3E-9B39-99FED4BB1D72}"/>
              </a:ext>
            </a:extLst>
          </p:cNvPr>
          <p:cNvSpPr>
            <a:spLocks noGrp="1"/>
          </p:cNvSpPr>
          <p:nvPr>
            <p:ph type="title"/>
          </p:nvPr>
        </p:nvSpPr>
        <p:spPr/>
        <p:txBody>
          <a:bodyPr/>
          <a:lstStyle/>
          <a:p>
            <a:r>
              <a:rPr lang="en-US" sz="5400" dirty="0">
                <a:latin typeface="Tahoma" panose="020B0604030504040204" pitchFamily="34" charset="0"/>
                <a:ea typeface="Tahoma" panose="020B0604030504040204" pitchFamily="34" charset="0"/>
                <a:cs typeface="Tahoma" panose="020B0604030504040204" pitchFamily="34" charset="0"/>
              </a:rPr>
              <a:t>Resources</a:t>
            </a:r>
          </a:p>
        </p:txBody>
      </p:sp>
    </p:spTree>
    <p:extLst>
      <p:ext uri="{BB962C8B-B14F-4D97-AF65-F5344CB8AC3E}">
        <p14:creationId xmlns:p14="http://schemas.microsoft.com/office/powerpoint/2010/main" val="28202684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C912D-C469-4958-ABEB-17A161DD5799}"/>
              </a:ext>
            </a:extLst>
          </p:cNvPr>
          <p:cNvSpPr>
            <a:spLocks noGrp="1"/>
          </p:cNvSpPr>
          <p:nvPr>
            <p:ph type="title"/>
          </p:nvPr>
        </p:nvSpPr>
        <p:spPr/>
        <p:txBody>
          <a:bodyPr/>
          <a:lstStyle/>
          <a:p>
            <a:r>
              <a:rPr lang="en-US" sz="5400" dirty="0">
                <a:latin typeface="Tahoma" panose="020B0604030504040204" pitchFamily="34" charset="0"/>
                <a:ea typeface="Tahoma" panose="020B0604030504040204" pitchFamily="34" charset="0"/>
                <a:cs typeface="Tahoma" panose="020B0604030504040204" pitchFamily="34" charset="0"/>
              </a:rPr>
              <a:t>Questions</a:t>
            </a:r>
          </a:p>
        </p:txBody>
      </p:sp>
      <p:pic>
        <p:nvPicPr>
          <p:cNvPr id="5" name="Content Placeholder 4">
            <a:extLst>
              <a:ext uri="{FF2B5EF4-FFF2-40B4-BE49-F238E27FC236}">
                <a16:creationId xmlns:a16="http://schemas.microsoft.com/office/drawing/2014/main" id="{9F08004A-C186-46CB-9156-565CA5E6CA15}"/>
              </a:ext>
            </a:extLst>
          </p:cNvPr>
          <p:cNvPicPr>
            <a:picLocks noGrp="1" noChangeAspect="1"/>
          </p:cNvPicPr>
          <p:nvPr>
            <p:ph idx="1"/>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423318" y="2290714"/>
            <a:ext cx="4297363" cy="4297363"/>
          </a:xfrm>
        </p:spPr>
      </p:pic>
    </p:spTree>
    <p:extLst>
      <p:ext uri="{BB962C8B-B14F-4D97-AF65-F5344CB8AC3E}">
        <p14:creationId xmlns:p14="http://schemas.microsoft.com/office/powerpoint/2010/main" val="4020504141"/>
      </p:ext>
    </p:extLst>
  </p:cSld>
  <p:clrMapOvr>
    <a:masterClrMapping/>
  </p:clrMapOvr>
</p:sld>
</file>

<file path=ppt/theme/theme1.xml><?xml version="1.0" encoding="utf-8"?>
<a:theme xmlns:a="http://schemas.openxmlformats.org/drawingml/2006/main" name="CMS_template">
  <a:themeElements>
    <a:clrScheme name="CMS">
      <a:dk1>
        <a:sysClr val="windowText" lastClr="000000"/>
      </a:dk1>
      <a:lt1>
        <a:sysClr val="window" lastClr="FFFFFF"/>
      </a:lt1>
      <a:dk2>
        <a:srgbClr val="1F497D"/>
      </a:dk2>
      <a:lt2>
        <a:srgbClr val="6B94C7"/>
      </a:lt2>
      <a:accent1>
        <a:srgbClr val="2F527D"/>
      </a:accent1>
      <a:accent2>
        <a:srgbClr val="FAD94C"/>
      </a:accent2>
      <a:accent3>
        <a:srgbClr val="C0C0C0"/>
      </a:accent3>
      <a:accent4>
        <a:srgbClr val="FDF699"/>
      </a:accent4>
      <a:accent5>
        <a:srgbClr val="72A3C4"/>
      </a:accent5>
      <a:accent6>
        <a:srgbClr val="5C5C5C"/>
      </a:accent6>
      <a:hlink>
        <a:srgbClr val="000000"/>
      </a:hlink>
      <a:folHlink>
        <a:srgbClr val="00000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FD1AF0EB1DCA24785ECCB672C2E8969" ma:contentTypeVersion="15" ma:contentTypeDescription="Create a new document." ma:contentTypeScope="" ma:versionID="75ad7d2b02adb8a590fbb0a82d00b6e2">
  <xsd:schema xmlns:xsd="http://www.w3.org/2001/XMLSchema" xmlns:xs="http://www.w3.org/2001/XMLSchema" xmlns:p="http://schemas.microsoft.com/office/2006/metadata/properties" xmlns:ns2="1c4461ca-d19a-4564-8f32-55c84e6cb5f8" xmlns:ns3="34ca0c43-7c5f-4359-964c-a06ab2ffb250" targetNamespace="http://schemas.microsoft.com/office/2006/metadata/properties" ma:root="true" ma:fieldsID="f664087d3566a0fa40bba5c99cba6641" ns2:_="" ns3:_="">
    <xsd:import namespace="1c4461ca-d19a-4564-8f32-55c84e6cb5f8"/>
    <xsd:import namespace="34ca0c43-7c5f-4359-964c-a06ab2ffb25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LengthInSeconds" minOccurs="0"/>
                <xsd:element ref="ns2:MediaServiceDateTaken"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4461ca-d19a-4564-8f32-55c84e6cb5f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5cf8b1d-13c7-42be-b350-6a525a604da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4ca0c43-7c5f-4359-964c-a06ab2ffb250"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01c7bce-32b9-4323-803d-ab3b9afb5292}" ma:internalName="TaxCatchAll" ma:showField="CatchAllData" ma:web="34ca0c43-7c5f-4359-964c-a06ab2ffb25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34ca0c43-7c5f-4359-964c-a06ab2ffb250">
      <Value>496</Value>
      <Value>495</Value>
      <Value>508</Value>
      <Value>499</Value>
      <Value>497</Value>
    </TaxCatchAll>
    <SharedWithUsers xmlns="34ca0c43-7c5f-4359-964c-a06ab2ffb250">
      <UserInfo>
        <DisplayName>Karen LLanos</DisplayName>
        <AccountId>3300</AccountId>
        <AccountType/>
      </UserInfo>
    </SharedWithUsers>
    <lcf76f155ced4ddcb4097134ff3c332f xmlns="1c4461ca-d19a-4564-8f32-55c84e6cb5f8">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haredContentType xmlns="Microsoft.SharePoint.Taxonomy.ContentTypeSync" SourceId="86a8e296-5f29-4af2-954b-0de0d1e1f8bc" ContentTypeId="0x0101" PreviousValue="false"/>
</file>

<file path=customXml/itemProps1.xml><?xml version="1.0" encoding="utf-8"?>
<ds:datastoreItem xmlns:ds="http://schemas.openxmlformats.org/officeDocument/2006/customXml" ds:itemID="{96A580E1-14A7-4897-AB48-E246E833AC8B}"/>
</file>

<file path=customXml/itemProps2.xml><?xml version="1.0" encoding="utf-8"?>
<ds:datastoreItem xmlns:ds="http://schemas.openxmlformats.org/officeDocument/2006/customXml" ds:itemID="{9ABD8772-83C3-4C53-95C9-DB3BD33D5FC5}">
  <ds:schemaRefs>
    <ds:schemaRef ds:uri="http://schemas.microsoft.com/office/2006/documentManagement/types"/>
    <ds:schemaRef ds:uri="c8e927bc-5e37-47f1-ab5c-7e1aca240d20"/>
    <ds:schemaRef ds:uri="3935f982-d2dc-4d24-875a-0d8a29e5bb99"/>
    <ds:schemaRef ds:uri="http://purl.org/dc/elements/1.1/"/>
    <ds:schemaRef ds:uri="http://schemas.microsoft.com/office/2006/metadata/properties"/>
    <ds:schemaRef ds:uri="721426d3-7e96-426b-9132-ae787a3a436b"/>
    <ds:schemaRef ds:uri="http://schemas.microsoft.com/sharepoint/v3"/>
    <ds:schemaRef ds:uri="http://purl.org/dc/terms/"/>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customXml/itemProps3.xml><?xml version="1.0" encoding="utf-8"?>
<ds:datastoreItem xmlns:ds="http://schemas.openxmlformats.org/officeDocument/2006/customXml" ds:itemID="{2FEA9ACD-83CC-4B73-8DFD-FB16D8EE86EC}">
  <ds:schemaRefs>
    <ds:schemaRef ds:uri="http://schemas.microsoft.com/sharepoint/v3/contenttype/forms"/>
  </ds:schemaRefs>
</ds:datastoreItem>
</file>

<file path=customXml/itemProps4.xml><?xml version="1.0" encoding="utf-8"?>
<ds:datastoreItem xmlns:ds="http://schemas.openxmlformats.org/officeDocument/2006/customXml" ds:itemID="{65C1EDEA-FCBB-46B3-BC88-7DA916E5E0E6}">
  <ds:schemaRefs>
    <ds:schemaRef ds:uri="Microsoft.SharePoint.Taxonomy.ContentTypeSync"/>
  </ds:schemaRefs>
</ds:datastoreItem>
</file>

<file path=docProps/app.xml><?xml version="1.0" encoding="utf-8"?>
<Properties xmlns="http://schemas.openxmlformats.org/officeDocument/2006/extended-properties" xmlns:vt="http://schemas.openxmlformats.org/officeDocument/2006/docPropsVTypes">
  <Template/>
  <TotalTime>27728</TotalTime>
  <Words>3060</Words>
  <Application>Microsoft Office PowerPoint</Application>
  <PresentationFormat>On-screen Show (4:3)</PresentationFormat>
  <Paragraphs>335</Paragraphs>
  <Slides>35</Slides>
  <Notes>34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ＭＳ Ｐゴシック</vt:lpstr>
      <vt:lpstr>Arial</vt:lpstr>
      <vt:lpstr>Calibri</vt:lpstr>
      <vt:lpstr>Calibri Light</vt:lpstr>
      <vt:lpstr>Constantia</vt:lpstr>
      <vt:lpstr>Tahoma</vt:lpstr>
      <vt:lpstr>Wingdings</vt:lpstr>
      <vt:lpstr>CMS_template</vt:lpstr>
      <vt:lpstr>CY 2023 Regulatory Update: Medicare Home Health</vt:lpstr>
      <vt:lpstr>FY 2023 Hospice Final Rule</vt:lpstr>
      <vt:lpstr>Agenda</vt:lpstr>
      <vt:lpstr>FY 2023 Hospice Payment Update Percentage</vt:lpstr>
      <vt:lpstr>FY 2023 Hospice Payment Rates</vt:lpstr>
      <vt:lpstr>FY 2023 Hospice Payment Rates</vt:lpstr>
      <vt:lpstr>FY 2023 Hospice Cap</vt:lpstr>
      <vt:lpstr>Consolidated Appropriations Act, 2021:  Hospice Cap</vt:lpstr>
      <vt:lpstr>Permanent Cap on Hospice Wage Index Decreases</vt:lpstr>
      <vt:lpstr>FY 2023 Hospice Impacts</vt:lpstr>
      <vt:lpstr>CY 2023 Home Health PPS Final Rule</vt:lpstr>
      <vt:lpstr>Agenda</vt:lpstr>
      <vt:lpstr>Home Health Utilization</vt:lpstr>
      <vt:lpstr>Estimated Costs for 30-Day Periods of Care</vt:lpstr>
      <vt:lpstr>Patient-Driven Groupings Model (PDGM)  and Behavior Change Adjustments</vt:lpstr>
      <vt:lpstr>Behavior Change Payment Adjustments</vt:lpstr>
      <vt:lpstr>CY 2023 Permanent and Temporary Adjustment</vt:lpstr>
      <vt:lpstr>CY 2023 Permanent Adjustment</vt:lpstr>
      <vt:lpstr>Temporary Payment Adjustment</vt:lpstr>
      <vt:lpstr>Home Health Payment Update</vt:lpstr>
      <vt:lpstr>Home Health Payment Update</vt:lpstr>
      <vt:lpstr>CY 2023 National Per-Visit Payment Amounts</vt:lpstr>
      <vt:lpstr>CY 2023 National Per-Visit Payment Amounts</vt:lpstr>
      <vt:lpstr>Reassignment of ICD-10 Diagnosis Codes</vt:lpstr>
      <vt:lpstr>Recalibration</vt:lpstr>
      <vt:lpstr>CY 2023 PDGM LUPA Thresholds</vt:lpstr>
      <vt:lpstr>FDL Ratio</vt:lpstr>
      <vt:lpstr>Wage Index Cap</vt:lpstr>
      <vt:lpstr>Telehealth</vt:lpstr>
      <vt:lpstr>Telehealth G-Codes</vt:lpstr>
      <vt:lpstr>Impacts for CY 2023</vt:lpstr>
      <vt:lpstr>CAA, 2023 Requirements</vt:lpstr>
      <vt:lpstr>Webinar Information</vt:lpstr>
      <vt:lpstr>Resources</vt:lpstr>
      <vt:lpstr>Questions</vt:lpstr>
    </vt:vector>
  </TitlesOfParts>
  <Company>CMS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PPT-template-slides</dc:title>
  <dc:creator>CMS</dc:creator>
  <cp:keywords>PPT; slides; template; Power Point; PowerPoint</cp:keywords>
  <dc:description/>
  <cp:lastModifiedBy>Vontran, Kelly (CMS/CM)</cp:lastModifiedBy>
  <cp:revision>528</cp:revision>
  <cp:lastPrinted>2012-04-18T14:42:39Z</cp:lastPrinted>
  <dcterms:created xsi:type="dcterms:W3CDTF">2012-02-10T20:51:24Z</dcterms:created>
  <dcterms:modified xsi:type="dcterms:W3CDTF">2023-03-21T16:53:15Z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ContentTypeId">
    <vt:lpwstr>0x010100E606683110AEA34C8CEBC761FC5EE04C</vt:lpwstr>
  </property>
  <property fmtid="{D5CDD505-2E9C-101B-9397-08002B2CF9AE}" pid="4" name="TaxKeyword">
    <vt:lpwstr>495;#PowerPoint|897abc11-7ee3-4aa8-916c-f4591d027f16;#496;#Power Point|af238595-0949-4267-99d3-5c05f9b7a715;#497;#template|323484bd-ac6e-4ca2-bff1-2017da89a5ad;#499;#slides|e42a6dc8-7fe8-49cd-9641-92b7f24d3c98;#508;#PPT|aa93355a-af06-4466-b610-31e8fbfea76</vt:lpwstr>
  </property>
</Properties>
</file>